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66" r:id="rId12"/>
    <p:sldId id="269" r:id="rId13"/>
    <p:sldId id="264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9449E9BC-7DEC-4EF7-86A3-96820B83254F}" type="slidenum">
              <a:rPr lang="ru-RU" sz="1400" b="0" strike="noStrike" spc="-1">
                <a:latin typeface="Tempora LGC Uni"/>
              </a:rPr>
              <a:t>‹#›</a:t>
            </a:fld>
            <a:endParaRPr lang="ru-RU" sz="14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48954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D711FD24-9B25-4A2F-BDDF-4E24B8F4E863}" type="slidenum"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13102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CBF394A-6A1F-45F9-B388-6A659F504196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12930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53AFCB5-26AB-42F4-BA95-10409C54385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67651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E1FD06E-B351-4994-BFAC-7A6AB7C4FE0A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43420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28039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4933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32DFD472-D897-4BF5-A714-41CB1CA42F2B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8259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/>
          <p:nvPr/>
        </p:nvSpPr>
        <p:spPr>
          <a:xfrm>
            <a:off x="179640" y="1987560"/>
            <a:ext cx="8962920" cy="2088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ОСУЩЕСТВЛЕНИЕ ЦЕНТРАЛЬНЫМ УПРАВЛЕНИЕМ РОСТЕХНАДЗОРА МЕРОПРИЯТИЙ ПО ПРОФИЛАКТИКЕ НАРУШЕНИЙ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ОБЯЗАТЕЛЬНЫХ ТРЕБОВАНИЙ С УЧЕТОМ ОСОБЕННОСТЕЙ ОСУЩЕСТВЛЕНИЯ КОНТРОЛЬНОЙ (НАДЗОРНОЙ) ДЕЯТЕЛЬНОСТИ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2023 году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Доклад заместителя руководителя Центрального управления Ростехнадзора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smtClean="0">
                <a:solidFill>
                  <a:srgbClr val="4040B2"/>
                </a:solidFill>
                <a:latin typeface="Calibri"/>
                <a:ea typeface="DejaVu Sans"/>
              </a:rPr>
              <a:t>Пузанова Дмитрия 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Владимировича</a:t>
            </a:r>
            <a:endParaRPr lang="ru-RU" sz="2000" b="0" strike="noStrike" spc="-1" dirty="0">
              <a:latin typeface="Open Sans"/>
            </a:endParaRPr>
          </a:p>
        </p:txBody>
      </p:sp>
      <p:sp>
        <p:nvSpPr>
          <p:cNvPr id="83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Text Box 4"/>
          <p:cNvSpPr/>
          <p:nvPr/>
        </p:nvSpPr>
        <p:spPr>
          <a:xfrm>
            <a:off x="304920" y="6137640"/>
            <a:ext cx="853308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2</a:t>
            </a:r>
            <a:r>
              <a:rPr lang="ru-RU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8 ноября</a:t>
            </a:r>
            <a:r>
              <a:rPr lang="en-US" sz="2000" b="1" strike="noStrike" spc="-1" dirty="0" smtClean="0">
                <a:solidFill>
                  <a:srgbClr val="4040B2"/>
                </a:solid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2023 г.</a:t>
            </a: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85" name="Group 36"/>
          <p:cNvGrpSpPr/>
          <p:nvPr/>
        </p:nvGrpSpPr>
        <p:grpSpPr>
          <a:xfrm>
            <a:off x="0" y="127080"/>
            <a:ext cx="9142560" cy="1609920"/>
            <a:chOff x="0" y="127080"/>
            <a:chExt cx="9142560" cy="1609920"/>
          </a:xfrm>
        </p:grpSpPr>
        <p:sp>
          <p:nvSpPr>
            <p:cNvPr id="86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Text Box 40"/>
            <p:cNvSpPr/>
            <p:nvPr/>
          </p:nvSpPr>
          <p:spPr>
            <a:xfrm>
              <a:off x="519120" y="127080"/>
              <a:ext cx="831852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800" b="0" strike="noStrike" spc="-1">
                <a:latin typeface="Open Sans"/>
              </a:endParaRPr>
            </a:p>
          </p:txBody>
        </p:sp>
        <p:pic>
          <p:nvPicPr>
            <p:cNvPr id="90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 smtClean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9116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 smtClean="0">
                <a:solidFill>
                  <a:srgbClr val="000000"/>
                </a:solidFill>
                <a:latin typeface="Times New Roman"/>
              </a:rPr>
              <a:t>Потребители </a:t>
            </a:r>
            <a:r>
              <a:rPr lang="ru-RU" sz="1400" b="1" spc="-1" dirty="0">
                <a:solidFill>
                  <a:srgbClr val="000000"/>
                </a:solidFill>
                <a:latin typeface="Times New Roman"/>
              </a:rPr>
              <a:t>электрической энергии, теплоснабжающие организации, теплосетевых организаций 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установление комиссией по проведению технического освидетельствования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</a:t>
            </a:r>
            <a:r>
              <a:rPr lang="ru-RU" sz="1500" spc="-1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</a:t>
            </a:r>
            <a:r>
              <a:rPr lang="ru-RU" sz="1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электроэнергетики</a:t>
            </a:r>
            <a:endParaRPr lang="ru-RU" sz="14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основным технологическим оборудованием и линиями электропередачи электрических станций </a:t>
            </a:r>
            <a:r>
              <a:rPr lang="ru-RU" sz="1500" spc="-1" dirty="0" smtClean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электрических сетей значения индекса технического состояния равного или ниже "25</a:t>
            </a:r>
            <a:r>
              <a:rPr lang="ru-RU" sz="1500" spc="-1" dirty="0" smtClean="0">
                <a:solidFill>
                  <a:srgbClr val="000000"/>
                </a:solidFill>
                <a:latin typeface="Times New Roman"/>
              </a:rPr>
              <a:t>";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комиссией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</a:t>
            </a:r>
            <a:r>
              <a:rPr lang="ru-RU" sz="1500" spc="-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освидетельствования;</a:t>
            </a:r>
            <a:endParaRPr lang="ru-RU" sz="15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750657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 smtClean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 smtClean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4326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выявление Минэнерго России в ходе осуществления мониторинга готовности субъектов электроэнергетики </a:t>
            </a:r>
            <a:r>
              <a:rPr lang="ru-RU" sz="1500" spc="-1" dirty="0" smtClean="0">
                <a:solidFill>
                  <a:srgbClr val="000000"/>
                </a:solidFill>
                <a:latin typeface="Times New Roman"/>
              </a:rPr>
              <a:t>к </a:t>
            </a: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работе в отопительный сезон  в отношении субъекта электроэнергетики в течение трех отчетных месяцев подряд следующих показателей в совокупности</a:t>
            </a:r>
            <a:r>
              <a:rPr lang="ru-RU" sz="1500" spc="-1" dirty="0" smtClean="0">
                <a:solidFill>
                  <a:srgbClr val="000000"/>
                </a:solidFill>
                <a:latin typeface="Times New Roman"/>
              </a:rPr>
              <a:t>: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ru-RU" sz="800" spc="-1" dirty="0">
              <a:solidFill>
                <a:srgbClr val="000000"/>
              </a:solidFill>
              <a:latin typeface="Times New Roman"/>
            </a:endParaRP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значение рассчитанного в соответствии с Методикой проведения оценки готовности субъектов электроэнергетики к работе в отопительный сезон, утвержденной приказом Минэнерго России </a:t>
            </a:r>
            <a:r>
              <a:rPr lang="ru-RU" sz="1500" spc="-1" dirty="0" smtClean="0">
                <a:solidFill>
                  <a:srgbClr val="000000"/>
                </a:solidFill>
                <a:latin typeface="Times New Roman"/>
              </a:rPr>
              <a:t>                                от </a:t>
            </a: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27 декабря 2017 г. N 1233 индекса готовности одного и более объектов субъекта электроэнергетики, указанных в пункте </a:t>
            </a:r>
            <a:r>
              <a:rPr lang="ru-RU" sz="1500" spc="-1" dirty="0" smtClean="0">
                <a:solidFill>
                  <a:srgbClr val="000000"/>
                </a:solidFill>
                <a:latin typeface="Times New Roman"/>
              </a:rPr>
              <a:t> 1.4 </a:t>
            </a: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Методики, соответствует значению менее "0,95";</a:t>
            </a: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одним и более объектами со значением индекса готовности менее "0,95" установленной величины одного и более предусмотренных Методикой специализированных индикаторов в группах условий готовности объектов, оценка выполнения которых в соответствии с пунктом 2.6 Методики составила менее "1".</a:t>
            </a:r>
          </a:p>
        </p:txBody>
      </p:sp>
    </p:spTree>
    <p:extLst>
      <p:ext uri="{BB962C8B-B14F-4D97-AF65-F5344CB8AC3E}">
        <p14:creationId xmlns:p14="http://schemas.microsoft.com/office/powerpoint/2010/main" val="4214805332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/>
          <p:nvPr/>
        </p:nvSpPr>
        <p:spPr>
          <a:xfrm>
            <a:off x="107280" y="2534760"/>
            <a:ext cx="9142560" cy="2627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2D2D8A"/>
                </a:solidFill>
                <a:latin typeface="Arial"/>
                <a:ea typeface="DejaVu Sans"/>
              </a:rPr>
              <a:t>Благодарю за внимание!</a:t>
            </a: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</p:txBody>
      </p:sp>
      <p:sp>
        <p:nvSpPr>
          <p:cNvPr id="161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2" name="Group 36"/>
          <p:cNvGrpSpPr/>
          <p:nvPr/>
        </p:nvGrpSpPr>
        <p:grpSpPr>
          <a:xfrm>
            <a:off x="0" y="152280"/>
            <a:ext cx="9142560" cy="1619640"/>
            <a:chOff x="0" y="152280"/>
            <a:chExt cx="9142560" cy="1619640"/>
          </a:xfrm>
        </p:grpSpPr>
        <p:sp>
          <p:nvSpPr>
            <p:cNvPr id="163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Text Box 40"/>
            <p:cNvSpPr/>
            <p:nvPr/>
          </p:nvSpPr>
          <p:spPr>
            <a:xfrm>
              <a:off x="735120" y="152280"/>
              <a:ext cx="831852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600" b="0" strike="noStrike" spc="-1">
                <a:latin typeface="Open Sans"/>
              </a:endParaRPr>
            </a:p>
          </p:txBody>
        </p:sp>
        <p:pic>
          <p:nvPicPr>
            <p:cNvPr id="167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201600" y="58428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8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ldNum"/>
          </p:nvPr>
        </p:nvSpPr>
        <p:spPr>
          <a:xfrm>
            <a:off x="7010280" y="6453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2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95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97" name="Скругленный прямоугольник 1"/>
          <p:cNvSpPr/>
          <p:nvPr/>
        </p:nvSpPr>
        <p:spPr>
          <a:xfrm>
            <a:off x="323640" y="88128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Управление осуществляет контроль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на территориях шести субъектов Российской Федерации</a:t>
            </a:r>
            <a:endParaRPr lang="ru-RU" sz="1800" b="0" strike="noStrike" spc="-1">
              <a:latin typeface="Open Sans"/>
            </a:endParaRPr>
          </a:p>
        </p:txBody>
      </p:sp>
      <p:pic>
        <p:nvPicPr>
          <p:cNvPr id="98" name="Picture 10"/>
          <p:cNvPicPr/>
          <p:nvPr/>
        </p:nvPicPr>
        <p:blipFill>
          <a:blip r:embed="rId4"/>
          <a:stretch/>
        </p:blipFill>
        <p:spPr>
          <a:xfrm>
            <a:off x="327240" y="1718640"/>
            <a:ext cx="8708400" cy="4805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3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10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3680" cy="489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2" name="Таблица 1"/>
          <p:cNvGraphicFramePr/>
          <p:nvPr>
            <p:extLst>
              <p:ext uri="{D42A27DB-BD31-4B8C-83A1-F6EECF244321}">
                <p14:modId xmlns:p14="http://schemas.microsoft.com/office/powerpoint/2010/main" val="2208077153"/>
              </p:ext>
            </p:extLst>
          </p:nvPr>
        </p:nvGraphicFramePr>
        <p:xfrm>
          <a:off x="979560" y="2039040"/>
          <a:ext cx="7489440" cy="4053960"/>
        </p:xfrm>
        <a:graphic>
          <a:graphicData uri="http://schemas.openxmlformats.org/drawingml/2006/table">
            <a:tbl>
              <a:tblPr/>
              <a:tblGrid>
                <a:gridCol w="4681080"/>
                <a:gridCol w="2808360"/>
              </a:tblGrid>
              <a:tr h="1017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66"/>
                          </a:solidFill>
                          <a:latin typeface="Arial"/>
                        </a:rPr>
                        <a:t>Опасные производственные объекты</a:t>
                      </a:r>
                      <a:endParaRPr lang="ru-RU" sz="2000" b="0" strike="noStrike" spc="-1" dirty="0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16 </a:t>
                      </a:r>
                      <a:r>
                        <a:rPr lang="ru-RU" sz="2400" b="1" strike="noStrike" spc="-1" dirty="0" smtClean="0">
                          <a:solidFill>
                            <a:srgbClr val="FF0000"/>
                          </a:solidFill>
                          <a:latin typeface="Arial"/>
                        </a:rPr>
                        <a:t>985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</a:tr>
              <a:tr h="99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Объекты энергетики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107 313</a:t>
                      </a:r>
                      <a:endParaRPr lang="ru-RU" sz="2400" b="0" strike="noStrike" spc="-1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</a:tr>
              <a:tr h="92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Гидротехнические сооружения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2 059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</a:tr>
              <a:tr h="111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Строящиеся (реконструируемые) объекты капитального строительства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388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</a:tr>
            </a:tbl>
          </a:graphicData>
        </a:graphic>
      </p:graphicFrame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4" name="Скругленный прямоугольник 1"/>
          <p:cNvSpPr/>
          <p:nvPr/>
        </p:nvSpPr>
        <p:spPr>
          <a:xfrm>
            <a:off x="713520" y="1076400"/>
            <a:ext cx="7770960" cy="64620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ПОДНАДЗОРНЫЕ ОБЪЕКТЫ</a:t>
            </a:r>
            <a:endParaRPr lang="ru-RU" sz="20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6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09" name="Скругленный прямоугольник 1"/>
          <p:cNvSpPr/>
          <p:nvPr/>
        </p:nvSpPr>
        <p:spPr>
          <a:xfrm>
            <a:off x="1545480" y="904320"/>
            <a:ext cx="6407280" cy="6249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Подготовка к профилактическим мероприятиям</a:t>
            </a:r>
            <a:endParaRPr lang="ru-RU" sz="2000" b="0" strike="noStrike" spc="-1">
              <a:latin typeface="Open Sans"/>
            </a:endParaRPr>
          </a:p>
        </p:txBody>
      </p:sp>
      <p:grpSp>
        <p:nvGrpSpPr>
          <p:cNvPr id="110" name="Группа 7"/>
          <p:cNvGrpSpPr/>
          <p:nvPr/>
        </p:nvGrpSpPr>
        <p:grpSpPr>
          <a:xfrm>
            <a:off x="451800" y="1202400"/>
            <a:ext cx="8456760" cy="4880520"/>
            <a:chOff x="451800" y="1202400"/>
            <a:chExt cx="8456760" cy="4880520"/>
          </a:xfrm>
        </p:grpSpPr>
        <p:sp>
          <p:nvSpPr>
            <p:cNvPr id="111" name="Прямоугольник 8"/>
            <p:cNvSpPr/>
            <p:nvPr/>
          </p:nvSpPr>
          <p:spPr>
            <a:xfrm>
              <a:off x="451800" y="1202400"/>
              <a:ext cx="8456760" cy="4880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Полилиния 9"/>
            <p:cNvSpPr/>
            <p:nvPr/>
          </p:nvSpPr>
          <p:spPr>
            <a:xfrm>
              <a:off x="611640" y="3551760"/>
              <a:ext cx="8209800" cy="78444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Назначение ответственных лиц (инспекторов) </a:t>
              </a:r>
              <a:r>
                <a:t/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за каждое предприятие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3" name="Полилиния 10"/>
            <p:cNvSpPr/>
            <p:nvPr/>
          </p:nvSpPr>
          <p:spPr>
            <a:xfrm>
              <a:off x="611640" y="2386440"/>
              <a:ext cx="8209800" cy="105228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перечней контролируемых лиц </a:t>
              </a:r>
              <a:r>
                <a:t/>
              </a:r>
              <a:br/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по срокам выданных предписаний – до и после 10 марта 2022 г.</a:t>
              </a:r>
              <a:endParaRPr lang="ru-RU" sz="1800" b="0" strike="noStrike" spc="-1">
                <a:latin typeface="Open Sans"/>
              </a:endParaRPr>
            </a:p>
            <a:p>
              <a:pPr>
                <a:lnSpc>
                  <a:spcPct val="100000"/>
                </a:lnSpc>
              </a:pPr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(в том числе для автоматического продления)</a:t>
              </a:r>
              <a:endParaRPr lang="ru-RU" sz="1800" b="0" strike="noStrike" spc="-1">
                <a:latin typeface="Open Sans"/>
              </a:endParaRPr>
            </a:p>
          </p:txBody>
        </p:sp>
        <p:sp>
          <p:nvSpPr>
            <p:cNvPr id="114" name="Полилиния 11"/>
            <p:cNvSpPr/>
            <p:nvPr/>
          </p:nvSpPr>
          <p:spPr>
            <a:xfrm>
              <a:off x="608040" y="4491720"/>
              <a:ext cx="8209800" cy="7722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Утверждение графика выполнения мероприятий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со сроком их исполнения до 1 сентября 2023 г.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5" name="Полилиния 13"/>
            <p:cNvSpPr/>
            <p:nvPr/>
          </p:nvSpPr>
          <p:spPr>
            <a:xfrm>
              <a:off x="611640" y="1385280"/>
              <a:ext cx="8218440" cy="9194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перечня контролируемых лиц, </a:t>
              </a:r>
              <a:r>
                <a:t/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в отношении которых отменены плановые проверки</a:t>
              </a:r>
              <a:endParaRPr lang="ru-RU" sz="2000" b="0" strike="noStrike" spc="-1">
                <a:latin typeface="Open Sans"/>
              </a:endParaRPr>
            </a:p>
          </p:txBody>
        </p:sp>
      </p:grpSp>
      <p:sp>
        <p:nvSpPr>
          <p:cNvPr id="116" name="Прямоугольник 17"/>
          <p:cNvSpPr/>
          <p:nvPr/>
        </p:nvSpPr>
        <p:spPr>
          <a:xfrm>
            <a:off x="795240" y="14940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7" name="Прямоугольник 15"/>
          <p:cNvSpPr/>
          <p:nvPr/>
        </p:nvSpPr>
        <p:spPr>
          <a:xfrm>
            <a:off x="795240" y="255024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8" name="Прямоугольник 16"/>
          <p:cNvSpPr/>
          <p:nvPr/>
        </p:nvSpPr>
        <p:spPr>
          <a:xfrm>
            <a:off x="795240" y="364716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9" name="Прямоугольник 18"/>
          <p:cNvSpPr/>
          <p:nvPr/>
        </p:nvSpPr>
        <p:spPr>
          <a:xfrm>
            <a:off x="795240" y="453312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0" name="Полилиния 19"/>
          <p:cNvSpPr/>
          <p:nvPr/>
        </p:nvSpPr>
        <p:spPr>
          <a:xfrm>
            <a:off x="608040" y="5376960"/>
            <a:ext cx="8209800" cy="870120"/>
          </a:xfrm>
          <a:custGeom>
            <a:avLst/>
            <a:gdLst/>
            <a:ahLst/>
            <a:cxnLst/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61400" tIns="52920" rIns="52920" bIns="5292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C00000"/>
                </a:solidFill>
                <a:latin typeface="Arial"/>
                <a:ea typeface="DejaVu Sans"/>
              </a:rPr>
              <a:t>Проведение анализа информации о поднадзорных объектах по разработанным критериям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21" name="Прямоугольник 20"/>
          <p:cNvSpPr/>
          <p:nvPr/>
        </p:nvSpPr>
        <p:spPr>
          <a:xfrm>
            <a:off x="795240" y="54936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7</a:t>
            </a:r>
            <a:endParaRPr lang="ru-RU" sz="1600" b="0" strike="noStrike" spc="-1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3640" y="107532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1A1A4D"/>
                </a:solidFill>
                <a:latin typeface="Arial"/>
                <a:ea typeface="DejaVu Sans"/>
              </a:rPr>
              <a:t>В области промышленной безопасности: 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845000"/>
            <a:ext cx="7972200" cy="37688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лицензии, аттестации по промышленной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безопасности;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отчета о производственном контроле за 2022 г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.;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заключений экспертизы промышленной безопасности в части: 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spcBef>
                <a:spcPts val="601"/>
              </a:spcBef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контроля срока службы зданий и технических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устройств,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выявления отрицательных и ограниченных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заключений;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информации об инцидентах, авариях, несчастных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случаях;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Ростехнадзора от 23 ноября 2021 г. № </a:t>
            </a:r>
            <a:r>
              <a:rPr lang="ru-RU" sz="1800" b="0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397.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560" y="566388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7</a:t>
            </a:r>
            <a:endParaRPr lang="ru-RU" sz="1600" b="0" strike="noStrike" spc="-1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 idx="4294967295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4180" y="858325"/>
            <a:ext cx="8495640" cy="457389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области </a:t>
            </a:r>
            <a:r>
              <a:rPr lang="ru-RU" sz="1800" b="1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государственного энергетического надзора: </a:t>
            </a:r>
            <a:endParaRPr lang="ru-RU" sz="1800" b="0" strike="noStrike" spc="-1" dirty="0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262987"/>
            <a:ext cx="7861337" cy="49845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неоднократное объявление предостережений о недопустимости нарушения обязательных требований;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 smtClean="0"/>
              <a:t>привлечение </a:t>
            </a:r>
            <a:r>
              <a:rPr lang="ru-RU" spc="-1" dirty="0"/>
              <a:t>к административной ответственности в 2021-2022 гг. </a:t>
            </a:r>
            <a:r>
              <a:rPr lang="ru-RU" spc="-1" dirty="0" smtClean="0"/>
              <a:t>                по </a:t>
            </a:r>
            <a:r>
              <a:rPr lang="ru-RU" spc="-1" dirty="0"/>
              <a:t>ч. 1 ст. 19.5 Кодекса Российской Федерации об административных правонарушениях;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 smtClean="0"/>
              <a:t>наличие </a:t>
            </a:r>
            <a:r>
              <a:rPr lang="ru-RU" spc="-1" dirty="0"/>
              <a:t>аварий (технологических нарушений) в сетях 110кВ и выше, а также несчастных </a:t>
            </a:r>
            <a:r>
              <a:rPr lang="ru-RU" spc="-1" dirty="0" smtClean="0"/>
              <a:t>случаев;</a:t>
            </a:r>
          </a:p>
          <a:p>
            <a:pPr marL="285840" indent="-285840"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информации, поступившей об отключениях энергообъектов;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 smtClean="0"/>
              <a:t>наличие </a:t>
            </a:r>
            <a:r>
              <a:rPr lang="ru-RU" spc="-1" dirty="0"/>
              <a:t>замечаний, послуживших причиной неполучения паспорта или акта готовности к отопительному периоду (для теплоснабжающих организаций) на протяжении нескольких лет;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 smtClean="0"/>
              <a:t>анализ </a:t>
            </a:r>
            <a:r>
              <a:rPr lang="ru-RU" spc="-1" dirty="0"/>
              <a:t>результатов прохождения проверки знаний;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 smtClean="0">
                <a:latin typeface="Arial"/>
                <a:ea typeface="DejaVu Sans"/>
              </a:rPr>
              <a:t>проверка </a:t>
            </a:r>
            <a:r>
              <a:rPr lang="ru-RU" sz="1800" b="0" strike="noStrike" spc="-1" dirty="0">
                <a:latin typeface="Arial"/>
                <a:ea typeface="DejaVu Sans"/>
              </a:rPr>
              <a:t>индикаторов риска нарушения обязательных требований согласно приказу </a:t>
            </a:r>
            <a:r>
              <a:rPr lang="ru-RU" sz="1800" b="0" strike="noStrike" spc="-1" dirty="0" smtClean="0">
                <a:latin typeface="Arial"/>
                <a:ea typeface="DejaVu Sans"/>
              </a:rPr>
              <a:t>Минэнерго России </a:t>
            </a:r>
            <a:r>
              <a:rPr lang="ru-RU" sz="1800" b="0" strike="noStrike" spc="-1" dirty="0">
                <a:latin typeface="Arial"/>
                <a:ea typeface="DejaVu Sans"/>
              </a:rPr>
              <a:t>от 23 ноября 2021 г. № </a:t>
            </a:r>
            <a:r>
              <a:rPr lang="ru-RU" sz="1800" b="0" strike="noStrike" spc="-1" dirty="0" smtClean="0">
                <a:latin typeface="Arial"/>
                <a:ea typeface="DejaVu Sans"/>
              </a:rPr>
              <a:t>397.</a:t>
            </a:r>
          </a:p>
          <a:p>
            <a:pPr>
              <a:lnSpc>
                <a:spcPct val="100000"/>
              </a:lnSpc>
              <a:buClr>
                <a:srgbClr val="1A1A4D"/>
              </a:buClr>
            </a:pPr>
            <a:endParaRPr lang="ru-RU" sz="1800" b="0" strike="noStrike" spc="-1" dirty="0">
              <a:solidFill>
                <a:srgbClr val="FF0000"/>
              </a:solidFill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380" y="587322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30010233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8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3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2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33" name="Скругленный прямоугольник 1"/>
          <p:cNvSpPr/>
          <p:nvPr/>
        </p:nvSpPr>
        <p:spPr>
          <a:xfrm>
            <a:off x="611640" y="969840"/>
            <a:ext cx="8254800" cy="683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ПРОФИЛАКТИЧЕСКИЕ МЕРОПРИЯТИЯ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в </a:t>
            </a:r>
            <a:r>
              <a:rPr lang="ru-RU" sz="20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отношении </a:t>
            </a:r>
            <a:r>
              <a:rPr lang="ru-RU" sz="2000" b="1" strike="noStrike" spc="-1" dirty="0" smtClean="0">
                <a:solidFill>
                  <a:srgbClr val="1A1A4D"/>
                </a:solidFill>
                <a:latin typeface="Arial"/>
                <a:ea typeface="DejaVu Sans"/>
              </a:rPr>
              <a:t>поднадзорных организаций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134" name="Группа 7"/>
          <p:cNvGrpSpPr/>
          <p:nvPr/>
        </p:nvGrpSpPr>
        <p:grpSpPr>
          <a:xfrm>
            <a:off x="336240" y="1556640"/>
            <a:ext cx="8605080" cy="5034240"/>
            <a:chOff x="336240" y="1556640"/>
            <a:chExt cx="8605080" cy="5034240"/>
          </a:xfrm>
        </p:grpSpPr>
        <p:sp>
          <p:nvSpPr>
            <p:cNvPr id="135" name="Прямоугольник 8"/>
            <p:cNvSpPr/>
            <p:nvPr/>
          </p:nvSpPr>
          <p:spPr>
            <a:xfrm>
              <a:off x="484560" y="1556640"/>
              <a:ext cx="8456760" cy="503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Полилиния 9"/>
            <p:cNvSpPr/>
            <p:nvPr/>
          </p:nvSpPr>
          <p:spPr>
            <a:xfrm>
              <a:off x="339120" y="4462920"/>
              <a:ext cx="8526240" cy="36216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Предостережения по результатам проведенного анализа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7" name="Полилиния 10"/>
            <p:cNvSpPr/>
            <p:nvPr/>
          </p:nvSpPr>
          <p:spPr>
            <a:xfrm>
              <a:off x="349560" y="2512440"/>
              <a:ext cx="8525520" cy="77184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анализом причин аварий и несчастных случаев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8" name="Полилиния 11"/>
            <p:cNvSpPr/>
            <p:nvPr/>
          </p:nvSpPr>
          <p:spPr>
            <a:xfrm>
              <a:off x="336240" y="3360600"/>
              <a:ext cx="8525520" cy="10008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писем с предложением о проведении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самообследования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 в соответствии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 проверочными листами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,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утвержденными приказами Ростехнадзора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9" name="Полилиния 13"/>
            <p:cNvSpPr/>
            <p:nvPr/>
          </p:nvSpPr>
          <p:spPr>
            <a:xfrm>
              <a:off x="336240" y="1724040"/>
              <a:ext cx="8525520" cy="6800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обзором нарушений                        по результатам контрольных (надзорных</a:t>
              </a:r>
              <a:r>
                <a:rPr lang="ru-RU" sz="2000" b="0" strike="noStrike" spc="-1" dirty="0" smtClean="0">
                  <a:solidFill>
                    <a:srgbClr val="000000"/>
                  </a:solidFill>
                  <a:latin typeface="Arial"/>
                  <a:ea typeface="DejaVu Sans"/>
                </a:rPr>
                <a:t>) мероприятий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40" name="Прямоугольник 14"/>
            <p:cNvSpPr/>
            <p:nvPr/>
          </p:nvSpPr>
          <p:spPr>
            <a:xfrm flipV="1">
              <a:off x="3996000" y="5102640"/>
              <a:ext cx="29160" cy="58680"/>
            </a:xfrm>
            <a:prstGeom prst="rect">
              <a:avLst/>
            </a:prstGeom>
            <a:solidFill>
              <a:srgbClr val="E0F0F1"/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</p:grpSp>
      <p:sp>
        <p:nvSpPr>
          <p:cNvPr id="141" name="Прямоугольник 17"/>
          <p:cNvSpPr/>
          <p:nvPr/>
        </p:nvSpPr>
        <p:spPr>
          <a:xfrm>
            <a:off x="448200" y="17445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2" name="Прямоугольник 1"/>
          <p:cNvSpPr/>
          <p:nvPr/>
        </p:nvSpPr>
        <p:spPr>
          <a:xfrm>
            <a:off x="336240" y="6108120"/>
            <a:ext cx="86050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По итогам работы - принятие решения о согласовании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с органами прокуратуры внеплановой проверки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43" name="Полилиния 20"/>
          <p:cNvSpPr/>
          <p:nvPr/>
        </p:nvSpPr>
        <p:spPr>
          <a:xfrm>
            <a:off x="331560" y="489852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Приглашение для участия в совещаниях по аварийности                              и травматизму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4" name="Прямоугольник 22"/>
          <p:cNvSpPr/>
          <p:nvPr/>
        </p:nvSpPr>
        <p:spPr>
          <a:xfrm>
            <a:off x="471600" y="261000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5" name="Прямоугольник 23"/>
          <p:cNvSpPr/>
          <p:nvPr/>
        </p:nvSpPr>
        <p:spPr>
          <a:xfrm>
            <a:off x="448200" y="350028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6" name="Прямоугольник 24"/>
          <p:cNvSpPr/>
          <p:nvPr/>
        </p:nvSpPr>
        <p:spPr>
          <a:xfrm>
            <a:off x="448200" y="433692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7" name="Прямоугольник 25"/>
          <p:cNvSpPr/>
          <p:nvPr/>
        </p:nvSpPr>
        <p:spPr>
          <a:xfrm>
            <a:off x="448200" y="486324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8" name="Полилиния 21"/>
          <p:cNvSpPr/>
          <p:nvPr/>
        </p:nvSpPr>
        <p:spPr>
          <a:xfrm>
            <a:off x="339120" y="554580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Организация консультирования путем онлайн-общения                         на сайте Управления в формате «Вопрос-ответ»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9" name="Прямоугольник 26"/>
          <p:cNvSpPr/>
          <p:nvPr/>
        </p:nvSpPr>
        <p:spPr>
          <a:xfrm>
            <a:off x="448200" y="55191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"/>
          <p:cNvPicPr/>
          <p:nvPr/>
        </p:nvPicPr>
        <p:blipFill>
          <a:blip r:embed="rId2"/>
          <a:stretch/>
        </p:blipFill>
        <p:spPr>
          <a:xfrm>
            <a:off x="33660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1" name="Line 1"/>
          <p:cNvSpPr/>
          <p:nvPr/>
        </p:nvSpPr>
        <p:spPr>
          <a:xfrm>
            <a:off x="0" y="83700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Прямоугольник 151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80000" y="837360"/>
            <a:ext cx="881892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600" b="1" spc="-1" dirty="0">
                <a:solidFill>
                  <a:srgbClr val="2A6099"/>
                </a:solidFill>
              </a:rPr>
              <a:t>в области промышленной безопасности согласно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80000" y="1593668"/>
            <a:ext cx="8818920" cy="50945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ПБ-1: поступление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информации о трёх и более инцидентах, произошедших на опасном производственном объекте в течение одного календарного года;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ПБ-2: наличие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 акте технического расследования причин аварии сведений о причинах аварии, связанных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с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нарушением требований промышленной безопасности на опасном производственном объекте;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ПБ-3: отсутствие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 реестре лицензий сведений о лицензии на эксплуатацию взрывопожароопасных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                             и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химически опасных производственных объектов I, II и III классов опасности в течение 4 месяцев с даты регистрации в государственном реестре опасных производственных объектов;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ПБ-4: наличие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сведений об опасном производственном объекте III, IV класса опасности в государственном реестре опасных производственных объектов по истечении 2 лет с даты внесения сведений в реестр заключений экспертизы промышленной безопасности об экспертизе промышленной безопасности, проведенной в отношении документации на консервацию или ликвидацию такого объекта;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ПБ-5: исключение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сведений о юридическом лице (индивидуальном предпринимателе), эксплуатирующем опасный производственный объект III, IV класса опасности, из единого государственного реестра юридических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лиц (единого государственного реестра индивидуальных предпринимателей).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r>
              <a:t/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ПБ-6: отсутствие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сведений о заключении экспертизы промышленной безопасности, содержащем срок дальнейшей безопасной эксплуатации технического устройства, применяемого на опасном производственном объекте III или IV класса опасности, или сведений о выводе из эксплуатации такого технического устройства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                  по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истечении года после установленного срока его эксплуатации;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ПБ-7: отсутствие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сведений о заключении экспертизы промышленной безопасности, содержащем вывод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о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соответствии здания или сооружения на опасном производственном объекте III или IV класса опасности требованиям промышленной безопасности, либо сведений о выводе из эксплуатации такого здания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    или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сооружения по истечении года с даты внесения в реестр заключений экспертизы промышленной безопасности заключения, содержащего вывод о несоответствии такого здания или сооружения требованиям промышленной безопасности;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ПБ-8: факт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выдачи экспертом в области промышленной безопасности заведомо ложного заключения экспертизы промышленной безопасности в отношении объекта экспертизы заказчика, при наличии в реестре заключений экспертизы промышленной безопасности сведений о заключении экспертизы промышленной безопасности, содержащем вывод о соответствии объекта экспертизы требованиям промышленной безопасности, выданном указанным экспертом в отношении иных объектов экспертизы этого заказчика в течение двух лет, предшествующих дате привлечения эксперта к административной ответственности.</a:t>
            </a:r>
            <a:endParaRPr lang="ru-RU" sz="1400" b="0" strike="noStrike" spc="-1" dirty="0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65307</TotalTime>
  <Words>1179</Words>
  <Application>Microsoft Office PowerPoint</Application>
  <PresentationFormat>Экран (4:3)</PresentationFormat>
  <Paragraphs>120</Paragraphs>
  <Slides>12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Arial</vt:lpstr>
      <vt:lpstr>Calibri</vt:lpstr>
      <vt:lpstr>DejaVu Sans</vt:lpstr>
      <vt:lpstr>Open Sans</vt:lpstr>
      <vt:lpstr>Symbol</vt:lpstr>
      <vt:lpstr>Tahoma</vt:lpstr>
      <vt:lpstr>Tempora LGC Uni</vt:lpstr>
      <vt:lpstr>Times New Roman</vt:lpstr>
      <vt:lpstr>Wingdings</vt:lpstr>
      <vt:lpstr>Office Theme</vt:lpstr>
      <vt:lpstr>Office Theme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dc:description/>
  <cp:lastModifiedBy>Якимова Наталия Анатольевна</cp:lastModifiedBy>
  <cp:revision>2711</cp:revision>
  <cp:lastPrinted>2022-05-30T10:51:55Z</cp:lastPrinted>
  <dcterms:created xsi:type="dcterms:W3CDTF">2000-02-02T11:29:10Z</dcterms:created>
  <dcterms:modified xsi:type="dcterms:W3CDTF">2023-11-08T13:28:00Z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Экран (4:3)</vt:lpwstr>
  </property>
  <property fmtid="{D5CDD505-2E9C-101B-9397-08002B2CF9AE}" pid="4" name="Slides">
    <vt:i4>15</vt:i4>
  </property>
</Properties>
</file>