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5"/>
  </p:notesMasterIdLst>
  <p:sldIdLst>
    <p:sldId id="256" r:id="rId3"/>
    <p:sldId id="257" r:id="rId4"/>
    <p:sldId id="258" r:id="rId5"/>
    <p:sldId id="259" r:id="rId6"/>
    <p:sldId id="260" r:id="rId7"/>
    <p:sldId id="271" r:id="rId8"/>
    <p:sldId id="261" r:id="rId9"/>
    <p:sldId id="262" r:id="rId10"/>
    <p:sldId id="263" r:id="rId11"/>
    <p:sldId id="266" r:id="rId12"/>
    <p:sldId id="269" r:id="rId13"/>
    <p:sldId id="264" r:id="rId14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Open Sans"/>
              </a:rPr>
              <a:t>Для перемещения страницы щёлкните мышью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Open Sans"/>
              </a:rPr>
              <a:t>Для правки формата примечаний щёлкните мышью</a:t>
            </a:r>
          </a:p>
        </p:txBody>
      </p:sp>
      <p:sp>
        <p:nvSpPr>
          <p:cNvPr id="7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b="0" strike="noStrike" spc="-1">
                <a:latin typeface="Tempora LGC Uni"/>
              </a:rPr>
              <a:t>&lt;верхний колонтитул&gt;</a:t>
            </a:r>
          </a:p>
        </p:txBody>
      </p:sp>
      <p:sp>
        <p:nvSpPr>
          <p:cNvPr id="79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/>
            <a:r>
              <a:rPr lang="ru-RU" sz="1400" b="0" strike="noStrike" spc="-1">
                <a:latin typeface="Tempora LGC Uni"/>
              </a:rPr>
              <a:t>&lt;дата/время&gt;</a:t>
            </a:r>
          </a:p>
        </p:txBody>
      </p:sp>
      <p:sp>
        <p:nvSpPr>
          <p:cNvPr id="80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empora LGC Uni"/>
              </a:rPr>
              <a:t>&lt;нижний колонтитул&gt;</a:t>
            </a:r>
          </a:p>
        </p:txBody>
      </p:sp>
      <p:sp>
        <p:nvSpPr>
          <p:cNvPr id="81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/>
            <a:fld id="{9449E9BC-7DEC-4EF7-86A3-96820B83254F}" type="slidenum">
              <a:rPr lang="ru-RU" sz="1400" b="0" strike="noStrike" spc="-1">
                <a:latin typeface="Tempora LGC Uni"/>
              </a:rPr>
              <a:t>‹#›</a:t>
            </a:fld>
            <a:endParaRPr lang="ru-RU" sz="14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1489546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ln w="0">
            <a:noFill/>
          </a:ln>
        </p:spPr>
      </p:sp>
      <p:sp>
        <p:nvSpPr>
          <p:cNvPr id="171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5280" cy="4461840"/>
          </a:xfrm>
          <a:prstGeom prst="rect">
            <a:avLst/>
          </a:prstGeom>
          <a:noFill/>
          <a:ln w="12600">
            <a:noFill/>
          </a:ln>
        </p:spPr>
        <p:txBody>
          <a:bodyPr lIns="91800" tIns="0" rIns="91800" bIns="0" numCol="1" spcCol="0" anchor="t">
            <a:noAutofit/>
          </a:bodyPr>
          <a:lstStyle/>
          <a:p>
            <a:endParaRPr lang="ru-RU" sz="2000" b="0" strike="noStrike" spc="-1">
              <a:latin typeface="Open Sans"/>
            </a:endParaRPr>
          </a:p>
        </p:txBody>
      </p:sp>
      <p:sp>
        <p:nvSpPr>
          <p:cNvPr id="172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720" cy="495360"/>
          </a:xfrm>
          <a:prstGeom prst="rect">
            <a:avLst/>
          </a:prstGeom>
          <a:noFill/>
          <a:ln w="12600">
            <a:noFill/>
          </a:ln>
        </p:spPr>
        <p:txBody>
          <a:bodyPr lIns="91800" tIns="0" rIns="91800" bIns="0" numCol="1" spcCol="0" anchor="b">
            <a:noAutofit/>
          </a:bodyPr>
          <a:lstStyle/>
          <a:p>
            <a:pPr algn="r">
              <a:lnSpc>
                <a:spcPct val="100000"/>
              </a:lnSpc>
            </a:pPr>
            <a:fld id="{D711FD24-9B25-4A2F-BDDF-4E24B8F4E863}" type="slidenum">
              <a:rPr lang="ru-RU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</a:t>
            </a:fld>
            <a:endParaRPr lang="ru-RU" sz="12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1131022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ln w="0">
            <a:noFill/>
          </a:ln>
        </p:spPr>
      </p:sp>
      <p:sp>
        <p:nvSpPr>
          <p:cNvPr id="174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5280" cy="446184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t">
            <a:noAutofit/>
          </a:bodyPr>
          <a:lstStyle/>
          <a:p>
            <a:endParaRPr lang="ru-RU" sz="2000" b="0" strike="noStrike" spc="-1">
              <a:latin typeface="Open Sans"/>
            </a:endParaRPr>
          </a:p>
        </p:txBody>
      </p:sp>
      <p:sp>
        <p:nvSpPr>
          <p:cNvPr id="175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720" cy="49536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b">
            <a:noAutofit/>
          </a:bodyPr>
          <a:lstStyle/>
          <a:p>
            <a:pPr algn="r">
              <a:lnSpc>
                <a:spcPct val="100000"/>
              </a:lnSpc>
            </a:pPr>
            <a:fld id="{6CBF394A-6A1F-45F9-B388-6A659F504196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2</a:t>
            </a:fld>
            <a:endParaRPr lang="ru-RU" sz="12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3129303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ln w="0">
            <a:noFill/>
          </a:ln>
        </p:spPr>
      </p:sp>
      <p:sp>
        <p:nvSpPr>
          <p:cNvPr id="177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5280" cy="446184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t">
            <a:noAutofit/>
          </a:bodyPr>
          <a:lstStyle/>
          <a:p>
            <a:endParaRPr lang="ru-RU" sz="2000" b="0" strike="noStrike" spc="-1">
              <a:latin typeface="Open Sans"/>
            </a:endParaRPr>
          </a:p>
        </p:txBody>
      </p:sp>
      <p:sp>
        <p:nvSpPr>
          <p:cNvPr id="178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720" cy="49536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b">
            <a:noAutofit/>
          </a:bodyPr>
          <a:lstStyle/>
          <a:p>
            <a:pPr algn="r">
              <a:lnSpc>
                <a:spcPct val="100000"/>
              </a:lnSpc>
            </a:pPr>
            <a:fld id="{153AFCB5-26AB-42F4-BA95-10409C543851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3</a:t>
            </a:fld>
            <a:endParaRPr lang="ru-RU" sz="12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3676517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ln w="0">
            <a:noFill/>
          </a:ln>
        </p:spPr>
      </p:sp>
      <p:sp>
        <p:nvSpPr>
          <p:cNvPr id="180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5280" cy="446184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t">
            <a:noAutofit/>
          </a:bodyPr>
          <a:lstStyle/>
          <a:p>
            <a:endParaRPr lang="ru-RU" sz="2000" b="0" strike="noStrike" spc="-1">
              <a:latin typeface="Open Sans"/>
            </a:endParaRPr>
          </a:p>
        </p:txBody>
      </p:sp>
      <p:sp>
        <p:nvSpPr>
          <p:cNvPr id="181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720" cy="49536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b">
            <a:noAutofit/>
          </a:bodyPr>
          <a:lstStyle/>
          <a:p>
            <a:pPr algn="r">
              <a:lnSpc>
                <a:spcPct val="100000"/>
              </a:lnSpc>
            </a:pPr>
            <a:fld id="{1E1FD06E-B351-4994-BFAC-7A6AB7C4FE0A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4</a:t>
            </a:fld>
            <a:endParaRPr lang="ru-RU" sz="12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34342083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ln w="0">
            <a:noFill/>
          </a:ln>
        </p:spPr>
      </p:sp>
      <p:sp>
        <p:nvSpPr>
          <p:cNvPr id="183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5280" cy="446184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t">
            <a:noAutofit/>
          </a:bodyPr>
          <a:lstStyle/>
          <a:p>
            <a:endParaRPr lang="ru-RU" sz="2000" b="0" strike="noStrike" spc="-1">
              <a:latin typeface="Open Sans"/>
            </a:endParaRPr>
          </a:p>
        </p:txBody>
      </p:sp>
      <p:sp>
        <p:nvSpPr>
          <p:cNvPr id="184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720" cy="49536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b">
            <a:noAutofit/>
          </a:bodyPr>
          <a:lstStyle/>
          <a:p>
            <a:pPr algn="r">
              <a:lnSpc>
                <a:spcPct val="100000"/>
              </a:lnSpc>
            </a:pPr>
            <a:fld id="{63D7AE27-2C7C-4697-B3B8-6CDF7A3BA581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5</a:t>
            </a:fld>
            <a:endParaRPr lang="ru-RU" sz="12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2280399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ln w="0">
            <a:noFill/>
          </a:ln>
        </p:spPr>
      </p:sp>
      <p:sp>
        <p:nvSpPr>
          <p:cNvPr id="183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5280" cy="446184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t">
            <a:noAutofit/>
          </a:bodyPr>
          <a:lstStyle/>
          <a:p>
            <a:endParaRPr lang="ru-RU" sz="2000" b="0" strike="noStrike" spc="-1">
              <a:latin typeface="Open Sans"/>
            </a:endParaRPr>
          </a:p>
        </p:txBody>
      </p:sp>
      <p:sp>
        <p:nvSpPr>
          <p:cNvPr id="184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720" cy="49536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b">
            <a:noAutofit/>
          </a:bodyPr>
          <a:lstStyle/>
          <a:p>
            <a:pPr algn="r">
              <a:lnSpc>
                <a:spcPct val="100000"/>
              </a:lnSpc>
            </a:pPr>
            <a:fld id="{63D7AE27-2C7C-4697-B3B8-6CDF7A3BA581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6</a:t>
            </a:fld>
            <a:endParaRPr lang="ru-RU" sz="12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28493351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ln w="0">
            <a:noFill/>
          </a:ln>
        </p:spPr>
      </p:sp>
      <p:sp>
        <p:nvSpPr>
          <p:cNvPr id="186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5280" cy="446184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t">
            <a:noAutofit/>
          </a:bodyPr>
          <a:lstStyle/>
          <a:p>
            <a:endParaRPr lang="ru-RU" sz="2000" b="0" strike="noStrike" spc="-1">
              <a:latin typeface="Open Sans"/>
            </a:endParaRPr>
          </a:p>
        </p:txBody>
      </p:sp>
      <p:sp>
        <p:nvSpPr>
          <p:cNvPr id="187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720" cy="49536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b">
            <a:noAutofit/>
          </a:bodyPr>
          <a:lstStyle/>
          <a:p>
            <a:pPr algn="r">
              <a:lnSpc>
                <a:spcPct val="100000"/>
              </a:lnSpc>
            </a:pPr>
            <a:fld id="{32DFD472-D897-4BF5-A714-41CB1CA42F2B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7</a:t>
            </a:fld>
            <a:endParaRPr lang="ru-RU" sz="12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1825927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Open Sans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Open Sans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Open Sans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Open Sans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Open Sans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Open Sans"/>
              </a:rPr>
              <a:t>Для правки текста заглавия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Open Sans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Open Sans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Open Sans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Open Sans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2"/>
          <p:cNvSpPr/>
          <p:nvPr/>
        </p:nvSpPr>
        <p:spPr>
          <a:xfrm>
            <a:off x="179640" y="1987560"/>
            <a:ext cx="8962920" cy="208800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1A1A4D"/>
                </a:solidFill>
                <a:latin typeface="Arial"/>
                <a:ea typeface="DejaVu Sans"/>
              </a:rPr>
              <a:t>ОСУЩЕСТВЛЕНИЕ ЦЕНТРАЛЬНЫМ УПРАВЛЕНИЕМ РОСТЕХНАДЗОРА МЕРОПРИЯТИЙ ПО ПРОФИЛАКТИКЕ НАРУШЕНИЙ </a:t>
            </a: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1A1A4D"/>
                </a:solidFill>
                <a:latin typeface="Arial"/>
                <a:ea typeface="DejaVu Sans"/>
              </a:rPr>
              <a:t>ОБЯЗАТЕЛЬНЫХ ТРЕБОВАНИЙ С УЧЕТОМ ОСОБЕННОСТЕЙ ОСУЩЕСТВЛЕНИЯ КОНТРОЛЬНОЙ (НАДЗОРНОЙ) ДЕЯТЕЛЬНОСТИ </a:t>
            </a: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1A1A4D"/>
                </a:solidFill>
                <a:latin typeface="Arial"/>
                <a:ea typeface="DejaVu Sans"/>
              </a:rPr>
              <a:t>в 2023 году</a:t>
            </a: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90000"/>
              </a:lnSpc>
            </a:pPr>
            <a:r>
              <a:rPr lang="ru-RU" sz="2000" b="1" strike="noStrike" spc="-1" dirty="0">
                <a:solidFill>
                  <a:srgbClr val="4040B2"/>
                </a:solidFill>
                <a:latin typeface="Calibri"/>
                <a:ea typeface="DejaVu Sans"/>
              </a:rPr>
              <a:t>Доклад заместителя руководителя Центрального управления Ростехнадзора</a:t>
            </a:r>
            <a:endParaRPr lang="ru-RU" sz="20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2000" b="1" strike="noStrike" spc="-1" smtClean="0">
                <a:solidFill>
                  <a:srgbClr val="4040B2"/>
                </a:solidFill>
                <a:latin typeface="Calibri"/>
                <a:ea typeface="DejaVu Sans"/>
              </a:rPr>
              <a:t>Пузанова Дмитрия </a:t>
            </a:r>
            <a:r>
              <a:rPr lang="ru-RU" sz="2000" b="1" strike="noStrike" spc="-1" dirty="0">
                <a:solidFill>
                  <a:srgbClr val="4040B2"/>
                </a:solidFill>
                <a:latin typeface="Calibri"/>
                <a:ea typeface="DejaVu Sans"/>
              </a:rPr>
              <a:t>Владимировича</a:t>
            </a:r>
            <a:endParaRPr lang="ru-RU" sz="2000" b="0" strike="noStrike" spc="-1" dirty="0">
              <a:latin typeface="Open Sans"/>
            </a:endParaRPr>
          </a:p>
        </p:txBody>
      </p:sp>
      <p:sp>
        <p:nvSpPr>
          <p:cNvPr id="83" name="Rectangle 3"/>
          <p:cNvSpPr/>
          <p:nvPr/>
        </p:nvSpPr>
        <p:spPr>
          <a:xfrm>
            <a:off x="0" y="5029200"/>
            <a:ext cx="9142560" cy="68436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Text Box 4"/>
          <p:cNvSpPr/>
          <p:nvPr/>
        </p:nvSpPr>
        <p:spPr>
          <a:xfrm>
            <a:off x="304920" y="6137640"/>
            <a:ext cx="8533080" cy="398655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1" strike="noStrike" spc="-1" dirty="0" smtClean="0">
                <a:solidFill>
                  <a:srgbClr val="4040B2"/>
                </a:solidFill>
                <a:latin typeface="Calibri"/>
                <a:ea typeface="DejaVu Sans"/>
              </a:rPr>
              <a:t>2</a:t>
            </a:r>
            <a:r>
              <a:rPr lang="ru-RU" sz="2000" b="1" strike="noStrike" spc="-1" dirty="0" smtClean="0">
                <a:solidFill>
                  <a:srgbClr val="4040B2"/>
                </a:solidFill>
                <a:latin typeface="Calibri"/>
                <a:ea typeface="DejaVu Sans"/>
              </a:rPr>
              <a:t>8 ноября</a:t>
            </a:r>
            <a:r>
              <a:rPr lang="en-US" sz="2000" b="1" strike="noStrike" spc="-1" dirty="0" smtClean="0">
                <a:solidFill>
                  <a:srgbClr val="4040B2"/>
                </a:solidFill>
                <a:latin typeface="Calibri"/>
                <a:ea typeface="DejaVu Sans"/>
              </a:rPr>
              <a:t> </a:t>
            </a:r>
            <a:r>
              <a:rPr lang="ru-RU" sz="2000" b="1" strike="noStrike" spc="-1" dirty="0">
                <a:solidFill>
                  <a:srgbClr val="4040B2"/>
                </a:solidFill>
                <a:latin typeface="Calibri"/>
                <a:ea typeface="DejaVu Sans"/>
              </a:rPr>
              <a:t>2023 г.</a:t>
            </a:r>
            <a:endParaRPr lang="ru-RU" sz="2000" b="0" strike="noStrike" spc="-1" dirty="0">
              <a:latin typeface="Open Sans"/>
            </a:endParaRPr>
          </a:p>
        </p:txBody>
      </p:sp>
      <p:grpSp>
        <p:nvGrpSpPr>
          <p:cNvPr id="85" name="Group 36"/>
          <p:cNvGrpSpPr/>
          <p:nvPr/>
        </p:nvGrpSpPr>
        <p:grpSpPr>
          <a:xfrm>
            <a:off x="0" y="127080"/>
            <a:ext cx="9142560" cy="1609920"/>
            <a:chOff x="0" y="127080"/>
            <a:chExt cx="9142560" cy="1609920"/>
          </a:xfrm>
        </p:grpSpPr>
        <p:sp>
          <p:nvSpPr>
            <p:cNvPr id="86" name="Rectangle 37"/>
            <p:cNvSpPr/>
            <p:nvPr/>
          </p:nvSpPr>
          <p:spPr>
            <a:xfrm>
              <a:off x="0" y="1074600"/>
              <a:ext cx="9142560" cy="9216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7" name="Rectangle 38"/>
            <p:cNvSpPr/>
            <p:nvPr/>
          </p:nvSpPr>
          <p:spPr>
            <a:xfrm>
              <a:off x="0" y="1252440"/>
              <a:ext cx="9142560" cy="26208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8" name="Rectangle 39"/>
            <p:cNvSpPr/>
            <p:nvPr/>
          </p:nvSpPr>
          <p:spPr>
            <a:xfrm>
              <a:off x="0" y="1162080"/>
              <a:ext cx="9142560" cy="127080"/>
            </a:xfrm>
            <a:prstGeom prst="rect">
              <a:avLst/>
            </a:prstGeom>
            <a:solidFill>
              <a:srgbClr val="993300"/>
            </a:soli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9" name="Text Box 40"/>
            <p:cNvSpPr/>
            <p:nvPr/>
          </p:nvSpPr>
          <p:spPr>
            <a:xfrm>
              <a:off x="519120" y="127080"/>
              <a:ext cx="8318520" cy="85716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ru-RU" sz="1800" b="0" strike="noStrike" spc="-1"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800" b="1" strike="noStrike" spc="-1">
                  <a:solidFill>
                    <a:srgbClr val="4040B2"/>
                  </a:solidFill>
                  <a:latin typeface="Calibri"/>
                  <a:ea typeface="DejaVu Sans"/>
                </a:rPr>
                <a:t>Центральное управление Федеральной службы по экологическому, </a:t>
              </a:r>
              <a:endParaRPr lang="ru-RU" sz="1800" b="0" strike="noStrike" spc="-1"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800" b="1" strike="noStrike" spc="-1">
                  <a:solidFill>
                    <a:srgbClr val="4040B2"/>
                  </a:solidFill>
                  <a:latin typeface="Calibri"/>
                  <a:ea typeface="DejaVu Sans"/>
                </a:rPr>
                <a:t>технологическому и атомному надзору</a:t>
              </a:r>
              <a:endParaRPr lang="ru-RU" sz="1800" b="0" strike="noStrike" spc="-1">
                <a:latin typeface="Open Sans"/>
              </a:endParaRPr>
            </a:p>
          </p:txBody>
        </p:sp>
        <p:pic>
          <p:nvPicPr>
            <p:cNvPr id="90" name="Picture 41" descr="fsetan_emblema2007"/>
            <p:cNvPicPr/>
            <p:nvPr/>
          </p:nvPicPr>
          <p:blipFill>
            <a:blip r:embed="rId3"/>
            <a:stretch/>
          </p:blipFill>
          <p:spPr>
            <a:xfrm>
              <a:off x="324000" y="549360"/>
              <a:ext cx="1055880" cy="118764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91" name="Line 2"/>
          <p:cNvSpPr/>
          <p:nvPr/>
        </p:nvSpPr>
        <p:spPr>
          <a:xfrm>
            <a:off x="428400" y="5121000"/>
            <a:ext cx="850104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2" name="Line 2"/>
          <p:cNvSpPr/>
          <p:nvPr/>
        </p:nvSpPr>
        <p:spPr>
          <a:xfrm>
            <a:off x="0" y="-98712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Рисунок 2"/>
          <p:cNvPicPr/>
          <p:nvPr/>
        </p:nvPicPr>
        <p:blipFill>
          <a:blip r:embed="rId2"/>
          <a:stretch/>
        </p:blipFill>
        <p:spPr>
          <a:xfrm>
            <a:off x="33696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56" name="Прямоугольник 155"/>
          <p:cNvSpPr/>
          <p:nvPr/>
        </p:nvSpPr>
        <p:spPr>
          <a:xfrm>
            <a:off x="1661400" y="223920"/>
            <a:ext cx="6257520" cy="495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r>
              <a:t/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57" name="Line 3"/>
          <p:cNvSpPr/>
          <p:nvPr/>
        </p:nvSpPr>
        <p:spPr>
          <a:xfrm>
            <a:off x="0" y="83736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8" name="Прямоугольник 157"/>
          <p:cNvSpPr/>
          <p:nvPr/>
        </p:nvSpPr>
        <p:spPr>
          <a:xfrm>
            <a:off x="-78377" y="900000"/>
            <a:ext cx="9152707" cy="71108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500" b="1" strike="noStrike" spc="-1" dirty="0" smtClean="0">
                <a:solidFill>
                  <a:srgbClr val="2A6099"/>
                </a:solidFill>
                <a:latin typeface="Arial"/>
                <a:ea typeface="DejaVu Sans"/>
              </a:rPr>
              <a:t>Индикаторы риска нарушения обязательных требований </a:t>
            </a:r>
            <a:r>
              <a:rPr lang="ru-RU" sz="1500" b="1" spc="-1" dirty="0" smtClean="0">
                <a:solidFill>
                  <a:srgbClr val="2A6099"/>
                </a:solidFill>
              </a:rPr>
              <a:t>по федеральному государственному энергетическому надзору  согласно </a:t>
            </a:r>
            <a:r>
              <a:rPr lang="ru-RU" sz="1500" b="1" strike="noStrike" spc="-1" dirty="0" smtClean="0">
                <a:solidFill>
                  <a:srgbClr val="2A6099"/>
                </a:solidFill>
                <a:latin typeface="Arial"/>
                <a:ea typeface="DejaVu Sans"/>
              </a:rPr>
              <a:t>приказа Минэнерго России                               от Ростехнадзора от 30 декабря 2021 г. № 1540</a:t>
            </a:r>
            <a:endParaRPr lang="ru-RU" sz="1500" b="0" strike="noStrike" spc="-1" dirty="0">
              <a:latin typeface="Open Sans"/>
            </a:endParaRPr>
          </a:p>
        </p:txBody>
      </p:sp>
      <p:sp>
        <p:nvSpPr>
          <p:cNvPr id="159" name="Прямоугольник 158"/>
          <p:cNvSpPr/>
          <p:nvPr/>
        </p:nvSpPr>
        <p:spPr>
          <a:xfrm>
            <a:off x="0" y="1611086"/>
            <a:ext cx="9142920" cy="491163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108000" algn="just">
              <a:lnSpc>
                <a:spcPct val="150000"/>
              </a:lnSpc>
              <a:buClr>
                <a:srgbClr val="000000"/>
              </a:buClr>
              <a:buSzPct val="45000"/>
            </a:pPr>
            <a:r>
              <a:rPr lang="ru-RU" sz="1400" b="1" spc="-1" dirty="0" smtClean="0">
                <a:solidFill>
                  <a:srgbClr val="000000"/>
                </a:solidFill>
                <a:latin typeface="Times New Roman"/>
              </a:rPr>
              <a:t>Потребители </a:t>
            </a:r>
            <a:r>
              <a:rPr lang="ru-RU" sz="1400" b="1" spc="-1" dirty="0">
                <a:solidFill>
                  <a:srgbClr val="000000"/>
                </a:solidFill>
                <a:latin typeface="Times New Roman"/>
              </a:rPr>
              <a:t>электрической энергии, теплоснабжающие организации, теплосетевых организаций </a:t>
            </a:r>
          </a:p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500" spc="-1" dirty="0">
                <a:solidFill>
                  <a:srgbClr val="000000"/>
                </a:solidFill>
                <a:latin typeface="Times New Roman"/>
              </a:rPr>
              <a:t>установление комиссией по проведению технического освидетельствования значения индекса технического состояния объекта технического освидетельствования от "0" до "26" включительно или принятие комиссией решения о допуске к работе объекта технического освидетельствования при проведении соответствующих технических мероприятий либо о прекращении эксплуатации в результате проведения технического освидетельствования</a:t>
            </a:r>
            <a:r>
              <a:rPr lang="ru-RU" sz="1500" spc="-1" dirty="0" smtClean="0">
                <a:solidFill>
                  <a:srgbClr val="000000"/>
                </a:solidFill>
                <a:latin typeface="Times New Roman"/>
              </a:rPr>
              <a:t>;</a:t>
            </a:r>
          </a:p>
          <a:p>
            <a:pPr marL="108000" algn="just">
              <a:lnSpc>
                <a:spcPct val="150000"/>
              </a:lnSpc>
              <a:buClr>
                <a:srgbClr val="000000"/>
              </a:buClr>
              <a:buSzPct val="45000"/>
            </a:pPr>
            <a:r>
              <a:rPr lang="ru-RU" sz="1400" b="1" spc="-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</a:t>
            </a:r>
            <a:r>
              <a:rPr lang="ru-RU" sz="1400" b="1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электроэнергетики</a:t>
            </a:r>
            <a:endParaRPr lang="ru-RU" sz="1400" b="1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500" spc="-1" dirty="0">
                <a:solidFill>
                  <a:srgbClr val="000000"/>
                </a:solidFill>
                <a:latin typeface="Times New Roman"/>
              </a:rPr>
              <a:t>достижение основным технологическим оборудованием и линиями электропередачи электрических станций </a:t>
            </a:r>
            <a:r>
              <a:rPr lang="ru-RU" sz="1500" spc="-1" dirty="0" smtClean="0">
                <a:solidFill>
                  <a:srgbClr val="000000"/>
                </a:solidFill>
                <a:latin typeface="Times New Roman"/>
              </a:rPr>
              <a:t>и </a:t>
            </a:r>
            <a:r>
              <a:rPr lang="ru-RU" sz="1500" spc="-1" dirty="0">
                <a:solidFill>
                  <a:srgbClr val="000000"/>
                </a:solidFill>
                <a:latin typeface="Times New Roman"/>
              </a:rPr>
              <a:t>электрических сетей значения индекса технического состояния равного или ниже "25</a:t>
            </a:r>
            <a:r>
              <a:rPr lang="ru-RU" sz="1500" spc="-1" dirty="0" smtClean="0">
                <a:solidFill>
                  <a:srgbClr val="000000"/>
                </a:solidFill>
                <a:latin typeface="Times New Roman"/>
              </a:rPr>
              <a:t>";</a:t>
            </a:r>
          </a:p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500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комиссией значения индекса технического состояния объекта технического освидетельствования от "0" до "26" включительно или принятие комиссией решения о допуске к работе объекта технического освидетельствования при проведении соответствующих технических мероприятий либо о прекращении эксплуатации в результате проведения технического </a:t>
            </a:r>
            <a:r>
              <a:rPr lang="ru-RU" sz="1500" spc="-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освидетельствования;</a:t>
            </a:r>
            <a:endParaRPr lang="ru-RU" sz="15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750657"/>
      </p:ext>
    </p:extLst>
  </p:cSld>
  <p:clrMapOvr>
    <a:masterClrMapping/>
  </p:clrMapOvr>
  <p:transition spd="med">
    <p:cover dir="l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Рисунок 2"/>
          <p:cNvPicPr/>
          <p:nvPr/>
        </p:nvPicPr>
        <p:blipFill>
          <a:blip r:embed="rId2"/>
          <a:stretch/>
        </p:blipFill>
        <p:spPr>
          <a:xfrm>
            <a:off x="33696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56" name="Прямоугольник 155"/>
          <p:cNvSpPr/>
          <p:nvPr/>
        </p:nvSpPr>
        <p:spPr>
          <a:xfrm>
            <a:off x="1661400" y="223920"/>
            <a:ext cx="6257520" cy="495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r>
              <a:t/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57" name="Line 3"/>
          <p:cNvSpPr/>
          <p:nvPr/>
        </p:nvSpPr>
        <p:spPr>
          <a:xfrm>
            <a:off x="0" y="83736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8" name="Прямоугольник 157"/>
          <p:cNvSpPr/>
          <p:nvPr/>
        </p:nvSpPr>
        <p:spPr>
          <a:xfrm>
            <a:off x="-78377" y="900000"/>
            <a:ext cx="9152707" cy="71108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500" b="1" strike="noStrike" spc="-1" dirty="0" smtClean="0">
                <a:solidFill>
                  <a:srgbClr val="2A6099"/>
                </a:solidFill>
                <a:latin typeface="Arial"/>
                <a:ea typeface="DejaVu Sans"/>
              </a:rPr>
              <a:t>Индикаторы риска нарушения обязательных требований </a:t>
            </a:r>
            <a:r>
              <a:rPr lang="ru-RU" sz="1500" b="1" spc="-1" dirty="0" smtClean="0">
                <a:solidFill>
                  <a:srgbClr val="2A6099"/>
                </a:solidFill>
              </a:rPr>
              <a:t>по федеральному государственному энергетическому надзору  согласно </a:t>
            </a:r>
            <a:r>
              <a:rPr lang="ru-RU" sz="1500" b="1" strike="noStrike" spc="-1" dirty="0" smtClean="0">
                <a:solidFill>
                  <a:srgbClr val="2A6099"/>
                </a:solidFill>
                <a:latin typeface="Arial"/>
                <a:ea typeface="DejaVu Sans"/>
              </a:rPr>
              <a:t>приказа Минэнерго России                               от Ростехнадзора от 30 декабря 2021 г. № 1540</a:t>
            </a:r>
            <a:endParaRPr lang="ru-RU" sz="1500" b="0" strike="noStrike" spc="-1" dirty="0">
              <a:latin typeface="Open Sans"/>
            </a:endParaRPr>
          </a:p>
        </p:txBody>
      </p:sp>
      <p:sp>
        <p:nvSpPr>
          <p:cNvPr id="159" name="Прямоугольник 158"/>
          <p:cNvSpPr/>
          <p:nvPr/>
        </p:nvSpPr>
        <p:spPr>
          <a:xfrm>
            <a:off x="0" y="1611086"/>
            <a:ext cx="9142920" cy="443266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500" spc="-1" dirty="0">
                <a:solidFill>
                  <a:srgbClr val="000000"/>
                </a:solidFill>
                <a:latin typeface="Times New Roman"/>
              </a:rPr>
              <a:t>выявление Минэнерго России в ходе осуществления мониторинга готовности субъектов электроэнергетики </a:t>
            </a:r>
            <a:r>
              <a:rPr lang="ru-RU" sz="1500" spc="-1" dirty="0" smtClean="0">
                <a:solidFill>
                  <a:srgbClr val="000000"/>
                </a:solidFill>
                <a:latin typeface="Times New Roman"/>
              </a:rPr>
              <a:t>к </a:t>
            </a:r>
            <a:r>
              <a:rPr lang="ru-RU" sz="1500" spc="-1" dirty="0">
                <a:solidFill>
                  <a:srgbClr val="000000"/>
                </a:solidFill>
                <a:latin typeface="Times New Roman"/>
              </a:rPr>
              <a:t>работе в отопительный сезон  в отношении субъекта электроэнергетики в течение трех отчетных месяцев подряд следующих показателей в совокупности</a:t>
            </a:r>
            <a:r>
              <a:rPr lang="ru-RU" sz="1500" spc="-1" dirty="0" smtClean="0">
                <a:solidFill>
                  <a:srgbClr val="000000"/>
                </a:solidFill>
                <a:latin typeface="Times New Roman"/>
              </a:rPr>
              <a:t>:</a:t>
            </a:r>
          </a:p>
          <a:p>
            <a:pPr marL="108000" algn="just">
              <a:lnSpc>
                <a:spcPct val="150000"/>
              </a:lnSpc>
              <a:buClr>
                <a:srgbClr val="000000"/>
              </a:buClr>
              <a:buSzPct val="45000"/>
            </a:pPr>
            <a:endParaRPr lang="ru-RU" sz="800" spc="-1" dirty="0">
              <a:solidFill>
                <a:srgbClr val="000000"/>
              </a:solidFill>
              <a:latin typeface="Times New Roman"/>
            </a:endParaRPr>
          </a:p>
          <a:p>
            <a:pPr marL="393750" indent="-28575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Char char="Ø"/>
            </a:pPr>
            <a:r>
              <a:rPr lang="ru-RU" sz="1500" spc="-1" dirty="0">
                <a:solidFill>
                  <a:srgbClr val="000000"/>
                </a:solidFill>
                <a:latin typeface="Times New Roman"/>
              </a:rPr>
              <a:t>значение рассчитанного в соответствии с Методикой проведения оценки готовности субъектов электроэнергетики к работе в отопительный сезон, утвержденной приказом Минэнерго России </a:t>
            </a:r>
            <a:r>
              <a:rPr lang="ru-RU" sz="1500" spc="-1" dirty="0" smtClean="0">
                <a:solidFill>
                  <a:srgbClr val="000000"/>
                </a:solidFill>
                <a:latin typeface="Times New Roman"/>
              </a:rPr>
              <a:t>                                от </a:t>
            </a:r>
            <a:r>
              <a:rPr lang="ru-RU" sz="1500" spc="-1" dirty="0">
                <a:solidFill>
                  <a:srgbClr val="000000"/>
                </a:solidFill>
                <a:latin typeface="Times New Roman"/>
              </a:rPr>
              <a:t>27 декабря 2017 г. N 1233 индекса готовности одного и более объектов субъекта электроэнергетики, указанных в пункте </a:t>
            </a:r>
            <a:r>
              <a:rPr lang="ru-RU" sz="1500" spc="-1" dirty="0" smtClean="0">
                <a:solidFill>
                  <a:srgbClr val="000000"/>
                </a:solidFill>
                <a:latin typeface="Times New Roman"/>
              </a:rPr>
              <a:t> 1.4 </a:t>
            </a:r>
            <a:r>
              <a:rPr lang="ru-RU" sz="1500" spc="-1" dirty="0">
                <a:solidFill>
                  <a:srgbClr val="000000"/>
                </a:solidFill>
                <a:latin typeface="Times New Roman"/>
              </a:rPr>
              <a:t>Методики, соответствует значению менее "0,95";</a:t>
            </a:r>
          </a:p>
          <a:p>
            <a:pPr marL="393750" indent="-28575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Char char="Ø"/>
            </a:pPr>
            <a:r>
              <a:rPr lang="ru-RU" sz="1500" spc="-1" dirty="0">
                <a:solidFill>
                  <a:srgbClr val="000000"/>
                </a:solidFill>
                <a:latin typeface="Times New Roman"/>
              </a:rPr>
              <a:t>достижение одним и более объектами со значением индекса готовности менее "0,95" установленной величины одного и более предусмотренных Методикой специализированных индикаторов в группах условий готовности объектов, оценка выполнения которых в соответствии с пунктом 2.6 Методики составила менее "1".</a:t>
            </a:r>
          </a:p>
        </p:txBody>
      </p:sp>
    </p:spTree>
    <p:extLst>
      <p:ext uri="{BB962C8B-B14F-4D97-AF65-F5344CB8AC3E}">
        <p14:creationId xmlns:p14="http://schemas.microsoft.com/office/powerpoint/2010/main" val="4214805332"/>
      </p:ext>
    </p:extLst>
  </p:cSld>
  <p:clrMapOvr>
    <a:masterClrMapping/>
  </p:clrMapOvr>
  <p:transition spd="med">
    <p:cover dir="l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Rectangle 2"/>
          <p:cNvSpPr/>
          <p:nvPr/>
        </p:nvSpPr>
        <p:spPr>
          <a:xfrm>
            <a:off x="107280" y="2534760"/>
            <a:ext cx="9142560" cy="262764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2400" b="0" strike="noStrike" spc="-1">
                <a:solidFill>
                  <a:srgbClr val="2D2D8A"/>
                </a:solidFill>
                <a:latin typeface="Arial"/>
                <a:ea typeface="DejaVu Sans"/>
              </a:rPr>
              <a:t>Благодарю за внимание!</a:t>
            </a:r>
            <a:endParaRPr lang="ru-RU" sz="24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24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24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24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24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2400" b="0" strike="noStrike" spc="-1">
              <a:latin typeface="Open Sans"/>
            </a:endParaRPr>
          </a:p>
        </p:txBody>
      </p:sp>
      <p:sp>
        <p:nvSpPr>
          <p:cNvPr id="161" name="Rectangle 3"/>
          <p:cNvSpPr/>
          <p:nvPr/>
        </p:nvSpPr>
        <p:spPr>
          <a:xfrm>
            <a:off x="0" y="5029200"/>
            <a:ext cx="9142560" cy="68436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162" name="Group 36"/>
          <p:cNvGrpSpPr/>
          <p:nvPr/>
        </p:nvGrpSpPr>
        <p:grpSpPr>
          <a:xfrm>
            <a:off x="0" y="152280"/>
            <a:ext cx="9142560" cy="1619640"/>
            <a:chOff x="0" y="152280"/>
            <a:chExt cx="9142560" cy="1619640"/>
          </a:xfrm>
        </p:grpSpPr>
        <p:sp>
          <p:nvSpPr>
            <p:cNvPr id="163" name="Rectangle 37"/>
            <p:cNvSpPr/>
            <p:nvPr/>
          </p:nvSpPr>
          <p:spPr>
            <a:xfrm>
              <a:off x="0" y="1074600"/>
              <a:ext cx="9142560" cy="9216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4" name="Rectangle 38"/>
            <p:cNvSpPr/>
            <p:nvPr/>
          </p:nvSpPr>
          <p:spPr>
            <a:xfrm>
              <a:off x="0" y="1252440"/>
              <a:ext cx="9142560" cy="26208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5" name="Rectangle 39"/>
            <p:cNvSpPr/>
            <p:nvPr/>
          </p:nvSpPr>
          <p:spPr>
            <a:xfrm>
              <a:off x="0" y="1162080"/>
              <a:ext cx="9142560" cy="127080"/>
            </a:xfrm>
            <a:prstGeom prst="rect">
              <a:avLst/>
            </a:prstGeom>
            <a:solidFill>
              <a:srgbClr val="993300"/>
            </a:soli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6" name="Text Box 40"/>
            <p:cNvSpPr/>
            <p:nvPr/>
          </p:nvSpPr>
          <p:spPr>
            <a:xfrm>
              <a:off x="735120" y="152280"/>
              <a:ext cx="8318520" cy="80172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ru-RU" sz="1800" b="0" strike="noStrike" spc="-1"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600" b="1" strike="noStrike" spc="-1">
                  <a:solidFill>
                    <a:srgbClr val="4040B2"/>
                  </a:solidFill>
                  <a:latin typeface="Calibri"/>
                  <a:ea typeface="DejaVu Sans"/>
                </a:rPr>
                <a:t>Центральное управление Федеральной службы по экологическому, </a:t>
              </a:r>
              <a:endParaRPr lang="ru-RU" sz="1600" b="0" strike="noStrike" spc="-1"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600" b="1" strike="noStrike" spc="-1">
                  <a:solidFill>
                    <a:srgbClr val="4040B2"/>
                  </a:solidFill>
                  <a:latin typeface="Calibri"/>
                  <a:ea typeface="DejaVu Sans"/>
                </a:rPr>
                <a:t>технологическому и атомному надзору</a:t>
              </a:r>
              <a:endParaRPr lang="ru-RU" sz="1600" b="0" strike="noStrike" spc="-1">
                <a:latin typeface="Open Sans"/>
              </a:endParaRPr>
            </a:p>
          </p:txBody>
        </p:sp>
        <p:pic>
          <p:nvPicPr>
            <p:cNvPr id="167" name="Picture 41" descr="fsetan_emblema2007"/>
            <p:cNvPicPr/>
            <p:nvPr/>
          </p:nvPicPr>
          <p:blipFill>
            <a:blip r:embed="rId2"/>
            <a:stretch/>
          </p:blipFill>
          <p:spPr>
            <a:xfrm>
              <a:off x="201600" y="584280"/>
              <a:ext cx="1055880" cy="118764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168" name="Line 2"/>
          <p:cNvSpPr/>
          <p:nvPr/>
        </p:nvSpPr>
        <p:spPr>
          <a:xfrm>
            <a:off x="428400" y="5121000"/>
            <a:ext cx="850104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9" name="Line 2"/>
          <p:cNvSpPr/>
          <p:nvPr/>
        </p:nvSpPr>
        <p:spPr>
          <a:xfrm>
            <a:off x="0" y="-98712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sldNum"/>
          </p:nvPr>
        </p:nvSpPr>
        <p:spPr>
          <a:xfrm>
            <a:off x="7010280" y="6453360"/>
            <a:ext cx="2025360" cy="40320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latin typeface="Arial"/>
              </a:rPr>
              <a:t>2</a:t>
            </a:r>
            <a:endParaRPr lang="ru-RU" sz="1600" b="0" strike="noStrike" spc="-1">
              <a:latin typeface="Tempora LGC Uni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title"/>
          </p:nvPr>
        </p:nvSpPr>
        <p:spPr>
          <a:xfrm>
            <a:off x="846720" y="138600"/>
            <a:ext cx="7770960" cy="547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t/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95" name="Line 2"/>
          <p:cNvSpPr/>
          <p:nvPr/>
        </p:nvSpPr>
        <p:spPr>
          <a:xfrm>
            <a:off x="0" y="764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96" name="Рисунок 23"/>
          <p:cNvPicPr/>
          <p:nvPr/>
        </p:nvPicPr>
        <p:blipFill>
          <a:blip r:embed="rId3"/>
          <a:stretch/>
        </p:blipFill>
        <p:spPr>
          <a:xfrm>
            <a:off x="202320" y="16164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97" name="Скругленный прямоугольник 1"/>
          <p:cNvSpPr/>
          <p:nvPr/>
        </p:nvSpPr>
        <p:spPr>
          <a:xfrm>
            <a:off x="323640" y="881280"/>
            <a:ext cx="8495640" cy="71928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002060"/>
                </a:solidFill>
                <a:latin typeface="Arial"/>
                <a:ea typeface="DejaVu Sans"/>
              </a:rPr>
              <a:t>Управление осуществляет контроль </a:t>
            </a:r>
            <a:endParaRPr lang="ru-RU" sz="18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002060"/>
                </a:solidFill>
                <a:latin typeface="Arial"/>
                <a:ea typeface="DejaVu Sans"/>
              </a:rPr>
              <a:t>на территориях шести субъектов Российской Федерации</a:t>
            </a:r>
            <a:endParaRPr lang="ru-RU" sz="1800" b="0" strike="noStrike" spc="-1">
              <a:latin typeface="Open Sans"/>
            </a:endParaRPr>
          </a:p>
        </p:txBody>
      </p:sp>
      <p:pic>
        <p:nvPicPr>
          <p:cNvPr id="98" name="Picture 10"/>
          <p:cNvPicPr/>
          <p:nvPr/>
        </p:nvPicPr>
        <p:blipFill>
          <a:blip r:embed="rId4"/>
          <a:stretch/>
        </p:blipFill>
        <p:spPr>
          <a:xfrm>
            <a:off x="327240" y="1718640"/>
            <a:ext cx="8708400" cy="48052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ransition spd="med">
    <p:cover dir="l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sldNum"/>
          </p:nvPr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latin typeface="Arial"/>
              </a:rPr>
              <a:t>3</a:t>
            </a:r>
            <a:endParaRPr lang="ru-RU" sz="1600" b="0" strike="noStrike" spc="-1">
              <a:latin typeface="Tempora LGC Uni"/>
            </a:endParaRPr>
          </a:p>
        </p:txBody>
      </p:sp>
      <p:sp>
        <p:nvSpPr>
          <p:cNvPr id="100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01" name="Рисунок 23"/>
          <p:cNvPicPr/>
          <p:nvPr/>
        </p:nvPicPr>
        <p:blipFill>
          <a:blip r:embed="rId3"/>
          <a:stretch/>
        </p:blipFill>
        <p:spPr>
          <a:xfrm>
            <a:off x="161640" y="272160"/>
            <a:ext cx="463680" cy="48924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102" name="Таблица 1"/>
          <p:cNvGraphicFramePr/>
          <p:nvPr>
            <p:extLst>
              <p:ext uri="{D42A27DB-BD31-4B8C-83A1-F6EECF244321}">
                <p14:modId xmlns:p14="http://schemas.microsoft.com/office/powerpoint/2010/main" val="2208077153"/>
              </p:ext>
            </p:extLst>
          </p:nvPr>
        </p:nvGraphicFramePr>
        <p:xfrm>
          <a:off x="979560" y="2039040"/>
          <a:ext cx="7489440" cy="4053960"/>
        </p:xfrm>
        <a:graphic>
          <a:graphicData uri="http://schemas.openxmlformats.org/drawingml/2006/table">
            <a:tbl>
              <a:tblPr/>
              <a:tblGrid>
                <a:gridCol w="4681080"/>
                <a:gridCol w="2808360"/>
              </a:tblGrid>
              <a:tr h="1017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 dirty="0">
                          <a:solidFill>
                            <a:srgbClr val="000066"/>
                          </a:solidFill>
                          <a:latin typeface="Arial"/>
                        </a:rPr>
                        <a:t>Опасные производственные объекты</a:t>
                      </a:r>
                      <a:endParaRPr lang="ru-RU" sz="2000" b="0" strike="noStrike" spc="-1" dirty="0"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400" b="1" strike="noStrike" spc="-1" dirty="0">
                          <a:solidFill>
                            <a:srgbClr val="FF0000"/>
                          </a:solidFill>
                          <a:latin typeface="Arial"/>
                        </a:rPr>
                        <a:t>16 </a:t>
                      </a:r>
                      <a:r>
                        <a:rPr lang="ru-RU" sz="2400" b="1" strike="noStrike" spc="-1" dirty="0" smtClean="0">
                          <a:solidFill>
                            <a:srgbClr val="FF0000"/>
                          </a:solidFill>
                          <a:latin typeface="Arial"/>
                        </a:rPr>
                        <a:t>985</a:t>
                      </a:r>
                      <a:endParaRPr lang="ru-RU" sz="2400" b="0" strike="noStrike" spc="-1" dirty="0">
                        <a:solidFill>
                          <a:srgbClr val="FF0000"/>
                        </a:solidFill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</a:tr>
              <a:tr h="996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66"/>
                          </a:solidFill>
                          <a:latin typeface="Arial"/>
                        </a:rPr>
                        <a:t>Объекты энергетики</a:t>
                      </a:r>
                      <a:endParaRPr lang="ru-RU" sz="2000" b="0" strike="noStrike" spc="-1"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1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400" b="1" strike="noStrike" spc="-1">
                          <a:solidFill>
                            <a:srgbClr val="FF0000"/>
                          </a:solidFill>
                          <a:latin typeface="Arial"/>
                        </a:rPr>
                        <a:t>107 313</a:t>
                      </a:r>
                      <a:endParaRPr lang="ru-RU" sz="2400" b="0" strike="noStrike" spc="-1">
                        <a:solidFill>
                          <a:srgbClr val="FF0000"/>
                        </a:solidFill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1F8F9"/>
                    </a:solidFill>
                  </a:tcPr>
                </a:tc>
              </a:tr>
              <a:tr h="924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66"/>
                          </a:solidFill>
                          <a:latin typeface="Arial"/>
                        </a:rPr>
                        <a:t>Гидротехнические сооружения</a:t>
                      </a:r>
                      <a:endParaRPr lang="ru-RU" sz="2000" b="0" strike="noStrike" spc="-1"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5F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400" b="1" strike="noStrike" spc="-1" dirty="0">
                          <a:solidFill>
                            <a:srgbClr val="FF0000"/>
                          </a:solidFill>
                          <a:latin typeface="Arial"/>
                        </a:rPr>
                        <a:t>2 059</a:t>
                      </a:r>
                      <a:endParaRPr lang="ru-RU" sz="2400" b="0" strike="noStrike" spc="-1" dirty="0">
                        <a:solidFill>
                          <a:srgbClr val="FF0000"/>
                        </a:solidFill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5FCFF"/>
                    </a:solidFill>
                  </a:tcPr>
                </a:tc>
              </a:tr>
              <a:tr h="1115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66"/>
                          </a:solidFill>
                          <a:latin typeface="Arial"/>
                        </a:rPr>
                        <a:t>Строящиеся (реконструируемые) объекты капитального строительства</a:t>
                      </a:r>
                      <a:endParaRPr lang="ru-RU" sz="2000" b="0" strike="noStrike" spc="-1"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400" b="1" strike="noStrike" spc="-1" dirty="0">
                          <a:solidFill>
                            <a:srgbClr val="FF0000"/>
                          </a:solidFill>
                          <a:latin typeface="Arial"/>
                        </a:rPr>
                        <a:t>388</a:t>
                      </a:r>
                      <a:endParaRPr lang="ru-RU" sz="2400" b="0" strike="noStrike" spc="-1" dirty="0">
                        <a:solidFill>
                          <a:srgbClr val="FF0000"/>
                        </a:solidFill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7F7F7"/>
                    </a:solidFill>
                  </a:tcPr>
                </a:tc>
              </a:tr>
            </a:tbl>
          </a:graphicData>
        </a:graphic>
      </p:graphicFrame>
      <p:sp>
        <p:nvSpPr>
          <p:cNvPr id="103" name="PlaceHolder 2"/>
          <p:cNvSpPr>
            <a:spLocks noGrp="1"/>
          </p:cNvSpPr>
          <p:nvPr>
            <p:ph type="title"/>
          </p:nvPr>
        </p:nvSpPr>
        <p:spPr>
          <a:xfrm>
            <a:off x="713520" y="216720"/>
            <a:ext cx="7770960" cy="547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t/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04" name="Скругленный прямоугольник 1"/>
          <p:cNvSpPr/>
          <p:nvPr/>
        </p:nvSpPr>
        <p:spPr>
          <a:xfrm>
            <a:off x="713520" y="1076400"/>
            <a:ext cx="7770960" cy="64620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2000" b="1" strike="noStrike" spc="-1">
                <a:solidFill>
                  <a:srgbClr val="002060"/>
                </a:solidFill>
                <a:latin typeface="Arial"/>
                <a:ea typeface="DejaVu Sans"/>
              </a:rPr>
              <a:t>ПОДНАДЗОРНЫЕ ОБЪЕКТЫ</a:t>
            </a:r>
            <a:endParaRPr lang="ru-RU" sz="2000" b="0" strike="noStrike" spc="-1">
              <a:latin typeface="Open Sans"/>
            </a:endParaRPr>
          </a:p>
        </p:txBody>
      </p:sp>
    </p:spTree>
  </p:cSld>
  <p:clrMapOvr>
    <a:masterClrMapping/>
  </p:clrMapOvr>
  <p:transition spd="med">
    <p:cover dir="l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sldNum"/>
          </p:nvPr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latin typeface="Arial"/>
              </a:rPr>
              <a:t>6</a:t>
            </a:r>
            <a:endParaRPr lang="ru-RU" sz="1600" b="0" strike="noStrike" spc="-1">
              <a:latin typeface="Tempora LGC Uni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title"/>
          </p:nvPr>
        </p:nvSpPr>
        <p:spPr>
          <a:xfrm>
            <a:off x="827640" y="214560"/>
            <a:ext cx="7770960" cy="547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t/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07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08" name="Рисунок 23"/>
          <p:cNvPicPr/>
          <p:nvPr/>
        </p:nvPicPr>
        <p:blipFill>
          <a:blip r:embed="rId3"/>
          <a:stretch/>
        </p:blipFill>
        <p:spPr>
          <a:xfrm>
            <a:off x="33624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09" name="Скругленный прямоугольник 1"/>
          <p:cNvSpPr/>
          <p:nvPr/>
        </p:nvSpPr>
        <p:spPr>
          <a:xfrm>
            <a:off x="1545480" y="904320"/>
            <a:ext cx="6407280" cy="62496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trike="noStrike" spc="-1">
                <a:solidFill>
                  <a:srgbClr val="002060"/>
                </a:solidFill>
                <a:latin typeface="Arial"/>
                <a:ea typeface="DejaVu Sans"/>
              </a:rPr>
              <a:t>Подготовка к профилактическим мероприятиям</a:t>
            </a:r>
            <a:endParaRPr lang="ru-RU" sz="2000" b="0" strike="noStrike" spc="-1">
              <a:latin typeface="Open Sans"/>
            </a:endParaRPr>
          </a:p>
        </p:txBody>
      </p:sp>
      <p:grpSp>
        <p:nvGrpSpPr>
          <p:cNvPr id="110" name="Группа 7"/>
          <p:cNvGrpSpPr/>
          <p:nvPr/>
        </p:nvGrpSpPr>
        <p:grpSpPr>
          <a:xfrm>
            <a:off x="451800" y="1202400"/>
            <a:ext cx="8456760" cy="4880520"/>
            <a:chOff x="451800" y="1202400"/>
            <a:chExt cx="8456760" cy="4880520"/>
          </a:xfrm>
        </p:grpSpPr>
        <p:sp>
          <p:nvSpPr>
            <p:cNvPr id="111" name="Прямоугольник 8"/>
            <p:cNvSpPr/>
            <p:nvPr/>
          </p:nvSpPr>
          <p:spPr>
            <a:xfrm>
              <a:off x="451800" y="1202400"/>
              <a:ext cx="8456760" cy="488052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2" name="Полилиния 9"/>
            <p:cNvSpPr/>
            <p:nvPr/>
          </p:nvSpPr>
          <p:spPr>
            <a:xfrm>
              <a:off x="611640" y="3551760"/>
              <a:ext cx="8209800" cy="784440"/>
            </a:xfrm>
            <a:custGeom>
              <a:avLst/>
              <a:gdLst/>
              <a:ahLst/>
              <a:cxnLst/>
              <a:rect l="l" t="t" r="r" b="b"/>
              <a:pathLst>
                <a:path w="4124705" h="301409">
                  <a:moveTo>
                    <a:pt x="0" y="50235"/>
                  </a:moveTo>
                  <a:cubicBezTo>
                    <a:pt x="0" y="22491"/>
                    <a:pt x="22491" y="0"/>
                    <a:pt x="50235" y="0"/>
                  </a:cubicBezTo>
                  <a:lnTo>
                    <a:pt x="4074470" y="0"/>
                  </a:lnTo>
                  <a:cubicBezTo>
                    <a:pt x="4102214" y="0"/>
                    <a:pt x="4124705" y="22491"/>
                    <a:pt x="4124705" y="50235"/>
                  </a:cubicBezTo>
                  <a:lnTo>
                    <a:pt x="4124705" y="251174"/>
                  </a:lnTo>
                  <a:cubicBezTo>
                    <a:pt x="4124705" y="278918"/>
                    <a:pt x="4102214" y="301409"/>
                    <a:pt x="4074470" y="301409"/>
                  </a:cubicBezTo>
                  <a:lnTo>
                    <a:pt x="50235" y="301409"/>
                  </a:lnTo>
                  <a:cubicBezTo>
                    <a:pt x="22491" y="301409"/>
                    <a:pt x="0" y="278918"/>
                    <a:pt x="0" y="251174"/>
                  </a:cubicBezTo>
                  <a:lnTo>
                    <a:pt x="0" y="50235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rig="threePt" dir="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753840" tIns="45360" rIns="45360" bIns="45360" numCol="1" spcCol="1440" anchor="ctr">
              <a:noAutofit/>
              <a:scene3d>
                <a:camera prst="orthographicFront"/>
                <a:lightRig rig="threePt" dir="t"/>
              </a:scene3d>
            </a:bodyPr>
            <a:lstStyle/>
            <a:p>
              <a:pPr>
                <a:lnSpc>
                  <a:spcPct val="90000"/>
                </a:lnSpc>
              </a:pP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Назначение ответственных лиц (инспекторов) </a:t>
              </a:r>
              <a:r>
                <a:t/>
              </a:r>
              <a:br/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за каждое предприятие </a:t>
              </a:r>
              <a:endParaRPr lang="ru-RU" sz="2000" b="0" strike="noStrike" spc="-1">
                <a:latin typeface="Open Sans"/>
              </a:endParaRPr>
            </a:p>
          </p:txBody>
        </p:sp>
        <p:sp>
          <p:nvSpPr>
            <p:cNvPr id="113" name="Полилиния 10"/>
            <p:cNvSpPr/>
            <p:nvPr/>
          </p:nvSpPr>
          <p:spPr>
            <a:xfrm>
              <a:off x="611640" y="2386440"/>
              <a:ext cx="8209800" cy="1052280"/>
            </a:xfrm>
            <a:custGeom>
              <a:avLst/>
              <a:gdLst/>
              <a:ahLst/>
              <a:cxnLst/>
              <a:rect l="l" t="t" r="r" b="b"/>
              <a:pathLst>
                <a:path w="6207481" h="462070">
                  <a:moveTo>
                    <a:pt x="0" y="77012"/>
                  </a:moveTo>
                  <a:cubicBezTo>
                    <a:pt x="0" y="34479"/>
                    <a:pt x="34479" y="0"/>
                    <a:pt x="77012" y="0"/>
                  </a:cubicBezTo>
                  <a:lnTo>
                    <a:pt x="6130469" y="0"/>
                  </a:lnTo>
                  <a:cubicBezTo>
                    <a:pt x="6173002" y="0"/>
                    <a:pt x="6207481" y="34479"/>
                    <a:pt x="6207481" y="77012"/>
                  </a:cubicBezTo>
                  <a:lnTo>
                    <a:pt x="6207481" y="385058"/>
                  </a:lnTo>
                  <a:cubicBezTo>
                    <a:pt x="6207481" y="427591"/>
                    <a:pt x="6173002" y="462070"/>
                    <a:pt x="6130469" y="462070"/>
                  </a:cubicBezTo>
                  <a:lnTo>
                    <a:pt x="77012" y="462070"/>
                  </a:lnTo>
                  <a:cubicBezTo>
                    <a:pt x="34479" y="462070"/>
                    <a:pt x="0" y="427591"/>
                    <a:pt x="0" y="385058"/>
                  </a:cubicBezTo>
                  <a:lnTo>
                    <a:pt x="0" y="77012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rig="threePt" dir="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761400" tIns="52920" rIns="52920" bIns="52920" numCol="1" spcCol="1440" anchor="ctr">
              <a:noAutofit/>
              <a:scene3d>
                <a:camera prst="orthographicFront"/>
                <a:lightRig rig="threePt" dir="t"/>
              </a:scene3d>
            </a:bodyPr>
            <a:lstStyle/>
            <a:p>
              <a:pPr>
                <a:lnSpc>
                  <a:spcPct val="100000"/>
                </a:lnSpc>
              </a:pPr>
              <a:r>
                <a:rPr lang="ru-RU" sz="18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Формирование перечней контролируемых лиц </a:t>
              </a:r>
              <a:r>
                <a:t/>
              </a:r>
              <a:br/>
              <a:r>
                <a:rPr lang="ru-RU" sz="18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по срокам выданных предписаний – до и после 10 марта 2022 г.</a:t>
              </a:r>
              <a:endParaRPr lang="ru-RU" sz="1800" b="0" strike="noStrike" spc="-1">
                <a:latin typeface="Open Sans"/>
              </a:endParaRPr>
            </a:p>
            <a:p>
              <a:pPr>
                <a:lnSpc>
                  <a:spcPct val="100000"/>
                </a:lnSpc>
              </a:pPr>
              <a:r>
                <a:rPr lang="ru-RU" sz="18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(в том числе для автоматического продления)</a:t>
              </a:r>
              <a:endParaRPr lang="ru-RU" sz="1800" b="0" strike="noStrike" spc="-1">
                <a:latin typeface="Open Sans"/>
              </a:endParaRPr>
            </a:p>
          </p:txBody>
        </p:sp>
        <p:sp>
          <p:nvSpPr>
            <p:cNvPr id="114" name="Полилиния 11"/>
            <p:cNvSpPr/>
            <p:nvPr/>
          </p:nvSpPr>
          <p:spPr>
            <a:xfrm>
              <a:off x="608040" y="4491720"/>
              <a:ext cx="8209800" cy="772200"/>
            </a:xfrm>
            <a:custGeom>
              <a:avLst/>
              <a:gdLst/>
              <a:ahLst/>
              <a:cxnLst/>
              <a:rect l="l" t="t" r="r" b="b"/>
              <a:pathLst>
                <a:path w="3060868" h="380856">
                  <a:moveTo>
                    <a:pt x="0" y="63476"/>
                  </a:moveTo>
                  <a:cubicBezTo>
                    <a:pt x="0" y="28419"/>
                    <a:pt x="28419" y="0"/>
                    <a:pt x="63476" y="0"/>
                  </a:cubicBezTo>
                  <a:lnTo>
                    <a:pt x="2997392" y="0"/>
                  </a:lnTo>
                  <a:cubicBezTo>
                    <a:pt x="3032449" y="0"/>
                    <a:pt x="3060868" y="28419"/>
                    <a:pt x="3060868" y="63476"/>
                  </a:cubicBezTo>
                  <a:lnTo>
                    <a:pt x="3060868" y="317380"/>
                  </a:lnTo>
                  <a:cubicBezTo>
                    <a:pt x="3060868" y="352437"/>
                    <a:pt x="3032449" y="380856"/>
                    <a:pt x="2997392" y="380856"/>
                  </a:cubicBezTo>
                  <a:lnTo>
                    <a:pt x="63476" y="380856"/>
                  </a:lnTo>
                  <a:cubicBezTo>
                    <a:pt x="28419" y="380856"/>
                    <a:pt x="0" y="352437"/>
                    <a:pt x="0" y="317380"/>
                  </a:cubicBezTo>
                  <a:lnTo>
                    <a:pt x="0" y="63476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rig="threePt" dir="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757440" tIns="48960" rIns="48960" bIns="48960" numCol="1" spcCol="1440" anchor="ctr">
              <a:noAutofit/>
              <a:scene3d>
                <a:camera prst="orthographicFront"/>
                <a:lightRig rig="threePt" dir="t"/>
              </a:scene3d>
            </a:bodyPr>
            <a:lstStyle/>
            <a:p>
              <a:pPr>
                <a:lnSpc>
                  <a:spcPct val="90000"/>
                </a:lnSpc>
              </a:pP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Утверждение графика выполнения мероприятий </a:t>
              </a:r>
              <a:endParaRPr lang="ru-RU" sz="2000" b="0" strike="noStrike" spc="-1">
                <a:latin typeface="Open Sans"/>
              </a:endParaRPr>
            </a:p>
            <a:p>
              <a:pPr>
                <a:lnSpc>
                  <a:spcPct val="90000"/>
                </a:lnSpc>
              </a:pP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со сроком их исполнения до 1 сентября 2023 г. </a:t>
              </a:r>
              <a:endParaRPr lang="ru-RU" sz="2000" b="0" strike="noStrike" spc="-1">
                <a:latin typeface="Open Sans"/>
              </a:endParaRPr>
            </a:p>
          </p:txBody>
        </p:sp>
        <p:sp>
          <p:nvSpPr>
            <p:cNvPr id="115" name="Полилиния 13"/>
            <p:cNvSpPr/>
            <p:nvPr/>
          </p:nvSpPr>
          <p:spPr>
            <a:xfrm>
              <a:off x="611640" y="1385280"/>
              <a:ext cx="8218440" cy="919440"/>
            </a:xfrm>
            <a:custGeom>
              <a:avLst/>
              <a:gdLst/>
              <a:ahLst/>
              <a:cxnLst/>
              <a:rect l="l" t="t" r="r" b="b"/>
              <a:pathLst>
                <a:path w="3208441" h="641561">
                  <a:moveTo>
                    <a:pt x="0" y="106927"/>
                  </a:moveTo>
                  <a:cubicBezTo>
                    <a:pt x="0" y="47873"/>
                    <a:pt x="47873" y="0"/>
                    <a:pt x="106927" y="0"/>
                  </a:cubicBezTo>
                  <a:lnTo>
                    <a:pt x="3101514" y="0"/>
                  </a:lnTo>
                  <a:cubicBezTo>
                    <a:pt x="3160568" y="0"/>
                    <a:pt x="3208441" y="47873"/>
                    <a:pt x="3208441" y="106927"/>
                  </a:cubicBezTo>
                  <a:lnTo>
                    <a:pt x="3208441" y="534634"/>
                  </a:lnTo>
                  <a:cubicBezTo>
                    <a:pt x="3208441" y="593688"/>
                    <a:pt x="3160568" y="641561"/>
                    <a:pt x="3101514" y="641561"/>
                  </a:cubicBezTo>
                  <a:lnTo>
                    <a:pt x="106927" y="641561"/>
                  </a:lnTo>
                  <a:cubicBezTo>
                    <a:pt x="47873" y="641561"/>
                    <a:pt x="0" y="593688"/>
                    <a:pt x="0" y="534634"/>
                  </a:cubicBezTo>
                  <a:lnTo>
                    <a:pt x="0" y="106927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rig="threePt" dir="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770400" tIns="61920" rIns="61920" bIns="61920" numCol="1" spcCol="1440" anchor="ctr">
              <a:noAutofit/>
              <a:scene3d>
                <a:camera prst="orthographicFront"/>
                <a:lightRig rig="threePt" dir="t"/>
              </a:scene3d>
            </a:bodyPr>
            <a:lstStyle/>
            <a:p>
              <a:pPr>
                <a:lnSpc>
                  <a:spcPct val="100000"/>
                </a:lnSpc>
              </a:pP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Формирование перечня контролируемых лиц, </a:t>
              </a:r>
              <a:r>
                <a:t/>
              </a:r>
              <a:br/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в отношении которых отменены плановые проверки</a:t>
              </a:r>
              <a:endParaRPr lang="ru-RU" sz="2000" b="0" strike="noStrike" spc="-1">
                <a:latin typeface="Open Sans"/>
              </a:endParaRPr>
            </a:p>
          </p:txBody>
        </p:sp>
      </p:grpSp>
      <p:sp>
        <p:nvSpPr>
          <p:cNvPr id="116" name="Прямоугольник 17"/>
          <p:cNvSpPr/>
          <p:nvPr/>
        </p:nvSpPr>
        <p:spPr>
          <a:xfrm>
            <a:off x="795240" y="1494000"/>
            <a:ext cx="405000" cy="68904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17" name="Прямоугольник 15"/>
          <p:cNvSpPr/>
          <p:nvPr/>
        </p:nvSpPr>
        <p:spPr>
          <a:xfrm>
            <a:off x="795240" y="2550240"/>
            <a:ext cx="405000" cy="68904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18" name="Прямоугольник 16"/>
          <p:cNvSpPr/>
          <p:nvPr/>
        </p:nvSpPr>
        <p:spPr>
          <a:xfrm>
            <a:off x="795240" y="3647160"/>
            <a:ext cx="405000" cy="68904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19" name="Прямоугольник 18"/>
          <p:cNvSpPr/>
          <p:nvPr/>
        </p:nvSpPr>
        <p:spPr>
          <a:xfrm>
            <a:off x="795240" y="4533120"/>
            <a:ext cx="405000" cy="68904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20" name="Полилиния 19"/>
          <p:cNvSpPr/>
          <p:nvPr/>
        </p:nvSpPr>
        <p:spPr>
          <a:xfrm>
            <a:off x="608040" y="5376960"/>
            <a:ext cx="8209800" cy="870120"/>
          </a:xfrm>
          <a:custGeom>
            <a:avLst/>
            <a:gdLst/>
            <a:ahLst/>
            <a:cxnLst/>
            <a:rect l="l" t="t" r="r" b="b"/>
            <a:pathLst>
              <a:path w="6207481" h="462070">
                <a:moveTo>
                  <a:pt x="0" y="77012"/>
                </a:moveTo>
                <a:cubicBezTo>
                  <a:pt x="0" y="34479"/>
                  <a:pt x="34479" y="0"/>
                  <a:pt x="77012" y="0"/>
                </a:cubicBezTo>
                <a:lnTo>
                  <a:pt x="6130469" y="0"/>
                </a:lnTo>
                <a:cubicBezTo>
                  <a:pt x="6173002" y="0"/>
                  <a:pt x="6207481" y="34479"/>
                  <a:pt x="6207481" y="77012"/>
                </a:cubicBezTo>
                <a:lnTo>
                  <a:pt x="6207481" y="385058"/>
                </a:lnTo>
                <a:cubicBezTo>
                  <a:pt x="6207481" y="427591"/>
                  <a:pt x="6173002" y="462070"/>
                  <a:pt x="6130469" y="462070"/>
                </a:cubicBezTo>
                <a:lnTo>
                  <a:pt x="77012" y="462070"/>
                </a:lnTo>
                <a:cubicBezTo>
                  <a:pt x="34479" y="462070"/>
                  <a:pt x="0" y="427591"/>
                  <a:pt x="0" y="385058"/>
                </a:cubicBezTo>
                <a:lnTo>
                  <a:pt x="0" y="77012"/>
                </a:lnTo>
                <a:close/>
              </a:path>
            </a:pathLst>
          </a:custGeom>
          <a:gradFill rotWithShape="0">
            <a:gsLst>
              <a:gs pos="0">
                <a:srgbClr val="CEF1F4"/>
              </a:gs>
              <a:gs pos="100000">
                <a:srgbClr val="DEF5F8"/>
              </a:gs>
            </a:gsLst>
            <a:lin ang="5400000"/>
          </a:gradFill>
          <a:ln>
            <a:solidFill>
              <a:srgbClr val="B5DCDE"/>
            </a:solidFill>
            <a:round/>
          </a:ln>
          <a:scene3d>
            <a:camera prst="orthographicFront"/>
            <a:lightRig rig="threePt" dir="t"/>
          </a:scene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 lIns="761400" tIns="52920" rIns="52920" bIns="52920" numCol="1" spcCol="1440" anchor="ctr">
            <a:noAutofit/>
            <a:scene3d>
              <a:camera prst="orthographicFront"/>
              <a:lightRig rig="threePt" dir="t"/>
            </a:scene3d>
          </a:bodyPr>
          <a:lstStyle/>
          <a:p>
            <a:pPr>
              <a:lnSpc>
                <a:spcPct val="90000"/>
              </a:lnSpc>
            </a:pPr>
            <a:r>
              <a:rPr lang="ru-RU" sz="2000" b="0" strike="noStrike" spc="-1">
                <a:solidFill>
                  <a:srgbClr val="C00000"/>
                </a:solidFill>
                <a:latin typeface="Arial"/>
                <a:ea typeface="DejaVu Sans"/>
              </a:rPr>
              <a:t>Проведение анализа информации о поднадзорных объектах по разработанным критериям</a:t>
            </a:r>
            <a:endParaRPr lang="ru-RU" sz="2000" b="0" strike="noStrike" spc="-1">
              <a:latin typeface="Open Sans"/>
            </a:endParaRPr>
          </a:p>
        </p:txBody>
      </p:sp>
      <p:sp>
        <p:nvSpPr>
          <p:cNvPr id="121" name="Прямоугольник 20"/>
          <p:cNvSpPr/>
          <p:nvPr/>
        </p:nvSpPr>
        <p:spPr>
          <a:xfrm>
            <a:off x="795240" y="5493600"/>
            <a:ext cx="405000" cy="68904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</p:spTree>
  </p:cSld>
  <p:clrMapOvr>
    <a:masterClrMapping/>
  </p:clrMapOvr>
  <p:transition spd="med">
    <p:cover dir="l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sldNum"/>
          </p:nvPr>
        </p:nvSpPr>
        <p:spPr>
          <a:xfrm>
            <a:off x="6948360" y="6309360"/>
            <a:ext cx="2025360" cy="40320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latin typeface="Arial"/>
              </a:rPr>
              <a:t>7</a:t>
            </a:r>
            <a:endParaRPr lang="ru-RU" sz="1600" b="0" strike="noStrike" spc="-1">
              <a:latin typeface="Tempora LGC Uni"/>
            </a:endParaRPr>
          </a:p>
          <a:p>
            <a:pPr algn="r">
              <a:lnSpc>
                <a:spcPct val="100000"/>
              </a:lnSpc>
            </a:pPr>
            <a:endParaRPr lang="ru-RU" sz="1600" b="0" strike="noStrike" spc="-1">
              <a:latin typeface="Tempora LGC Uni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title"/>
          </p:nvPr>
        </p:nvSpPr>
        <p:spPr>
          <a:xfrm>
            <a:off x="846720" y="138600"/>
            <a:ext cx="7770960" cy="547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t/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24" name="Line 2"/>
          <p:cNvSpPr/>
          <p:nvPr/>
        </p:nvSpPr>
        <p:spPr>
          <a:xfrm>
            <a:off x="0" y="764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25" name="Рисунок 23"/>
          <p:cNvPicPr/>
          <p:nvPr/>
        </p:nvPicPr>
        <p:blipFill>
          <a:blip r:embed="rId3"/>
          <a:stretch/>
        </p:blipFill>
        <p:spPr>
          <a:xfrm>
            <a:off x="202320" y="16164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26" name="Скругленный прямоугольник 1"/>
          <p:cNvSpPr/>
          <p:nvPr/>
        </p:nvSpPr>
        <p:spPr>
          <a:xfrm>
            <a:off x="323640" y="1075320"/>
            <a:ext cx="8495640" cy="71928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1A1A4D"/>
                </a:solidFill>
                <a:latin typeface="Arial"/>
                <a:ea typeface="DejaVu Sans"/>
              </a:rPr>
              <a:t>В области промышленной безопасности: </a:t>
            </a:r>
            <a:endParaRPr lang="ru-RU" sz="1800" b="0" strike="noStrike" spc="-1">
              <a:latin typeface="Open Sans"/>
            </a:endParaRPr>
          </a:p>
        </p:txBody>
      </p:sp>
      <p:sp>
        <p:nvSpPr>
          <p:cNvPr id="127" name="TextBox 2"/>
          <p:cNvSpPr/>
          <p:nvPr/>
        </p:nvSpPr>
        <p:spPr>
          <a:xfrm>
            <a:off x="846720" y="1845000"/>
            <a:ext cx="7972200" cy="376880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285840" indent="-285840">
              <a:lnSpc>
                <a:spcPct val="100000"/>
              </a:lnSpc>
              <a:buClr>
                <a:srgbClr val="1A1A4D"/>
              </a:buClr>
              <a:buFont typeface="Wingdings" charset="2"/>
              <a:buChar char=""/>
            </a:pPr>
            <a:r>
              <a:rPr lang="ru-RU" sz="1800" b="0" strike="noStrike" spc="-1" dirty="0">
                <a:solidFill>
                  <a:srgbClr val="1A1A4D"/>
                </a:solidFill>
                <a:latin typeface="Arial"/>
                <a:ea typeface="DejaVu Sans"/>
              </a:rPr>
              <a:t>наличие лицензии, аттестации по промышленной </a:t>
            </a:r>
            <a:r>
              <a:rPr lang="ru-RU" sz="1800" b="0" strike="noStrike" spc="-1" dirty="0" smtClean="0">
                <a:solidFill>
                  <a:srgbClr val="1A1A4D"/>
                </a:solidFill>
                <a:latin typeface="Arial"/>
                <a:ea typeface="DejaVu Sans"/>
              </a:rPr>
              <a:t>безопасности;</a:t>
            </a:r>
            <a:endParaRPr lang="ru-RU" sz="1800" b="0" strike="noStrike" spc="-1" dirty="0">
              <a:latin typeface="Open Sans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marL="285840" indent="-285840">
              <a:lnSpc>
                <a:spcPct val="100000"/>
              </a:lnSpc>
              <a:buClr>
                <a:srgbClr val="1A1A4D"/>
              </a:buClr>
              <a:buFont typeface="Wingdings" charset="2"/>
              <a:buChar char=""/>
            </a:pPr>
            <a:r>
              <a:rPr lang="ru-RU" sz="1800" b="0" strike="noStrike" spc="-1" dirty="0">
                <a:solidFill>
                  <a:srgbClr val="1A1A4D"/>
                </a:solidFill>
                <a:latin typeface="Arial"/>
                <a:ea typeface="DejaVu Sans"/>
              </a:rPr>
              <a:t>анализ отчета о производственном контроле за 2022 г</a:t>
            </a:r>
            <a:r>
              <a:rPr lang="ru-RU" sz="1800" b="0" strike="noStrike" spc="-1" dirty="0" smtClean="0">
                <a:solidFill>
                  <a:srgbClr val="1A1A4D"/>
                </a:solidFill>
                <a:latin typeface="Arial"/>
                <a:ea typeface="DejaVu Sans"/>
              </a:rPr>
              <a:t>.;</a:t>
            </a:r>
            <a:endParaRPr lang="ru-RU" sz="1800" b="0" strike="noStrike" spc="-1" dirty="0">
              <a:latin typeface="Open Sans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marL="285840" indent="-285840">
              <a:lnSpc>
                <a:spcPct val="100000"/>
              </a:lnSpc>
              <a:buClr>
                <a:srgbClr val="1A1A4D"/>
              </a:buClr>
              <a:buFont typeface="Wingdings" charset="2"/>
              <a:buChar char=""/>
            </a:pPr>
            <a:r>
              <a:rPr lang="ru-RU" sz="1800" b="0" strike="noStrike" spc="-1" dirty="0">
                <a:solidFill>
                  <a:srgbClr val="1A1A4D"/>
                </a:solidFill>
                <a:latin typeface="Arial"/>
                <a:ea typeface="DejaVu Sans"/>
              </a:rPr>
              <a:t>анализ заключений экспертизы промышленной безопасности в части: </a:t>
            </a:r>
            <a:endParaRPr lang="ru-RU" sz="1800" b="0" strike="noStrike" spc="-1" dirty="0">
              <a:latin typeface="Open Sans"/>
            </a:endParaRPr>
          </a:p>
          <a:p>
            <a:pPr marL="720000" indent="-285840">
              <a:lnSpc>
                <a:spcPct val="100000"/>
              </a:lnSpc>
              <a:spcBef>
                <a:spcPts val="601"/>
              </a:spcBef>
              <a:buClr>
                <a:srgbClr val="1A1A4D"/>
              </a:buClr>
              <a:buFont typeface="Wingdings" charset="2"/>
              <a:buChar char=""/>
            </a:pPr>
            <a:r>
              <a:rPr lang="ru-RU" sz="1800" b="0" strike="noStrike" spc="-1" dirty="0">
                <a:solidFill>
                  <a:srgbClr val="1A1A4D"/>
                </a:solidFill>
                <a:latin typeface="Arial"/>
                <a:ea typeface="DejaVu Sans"/>
              </a:rPr>
              <a:t>контроля срока службы зданий и технических </a:t>
            </a:r>
            <a:r>
              <a:rPr lang="ru-RU" sz="1800" b="0" strike="noStrike" spc="-1" dirty="0" smtClean="0">
                <a:solidFill>
                  <a:srgbClr val="1A1A4D"/>
                </a:solidFill>
                <a:latin typeface="Arial"/>
                <a:ea typeface="DejaVu Sans"/>
              </a:rPr>
              <a:t>устройств,</a:t>
            </a:r>
            <a:endParaRPr lang="ru-RU" sz="1800" b="0" strike="noStrike" spc="-1" dirty="0">
              <a:latin typeface="Open Sans"/>
            </a:endParaRPr>
          </a:p>
          <a:p>
            <a:pPr marL="720000" indent="-285840">
              <a:lnSpc>
                <a:spcPct val="100000"/>
              </a:lnSpc>
              <a:buClr>
                <a:srgbClr val="1A1A4D"/>
              </a:buClr>
              <a:buFont typeface="Wingdings" charset="2"/>
              <a:buChar char=""/>
            </a:pPr>
            <a:r>
              <a:rPr lang="ru-RU" sz="1800" b="0" strike="noStrike" spc="-1" dirty="0">
                <a:solidFill>
                  <a:srgbClr val="1A1A4D"/>
                </a:solidFill>
                <a:latin typeface="Arial"/>
                <a:ea typeface="DejaVu Sans"/>
              </a:rPr>
              <a:t>выявления отрицательных и ограниченных </a:t>
            </a:r>
            <a:r>
              <a:rPr lang="ru-RU" sz="1800" b="0" strike="noStrike" spc="-1" dirty="0" smtClean="0">
                <a:solidFill>
                  <a:srgbClr val="1A1A4D"/>
                </a:solidFill>
                <a:latin typeface="Arial"/>
                <a:ea typeface="DejaVu Sans"/>
              </a:rPr>
              <a:t>заключений;</a:t>
            </a:r>
            <a:endParaRPr lang="ru-RU" sz="1800" b="0" strike="noStrike" spc="-1" dirty="0">
              <a:latin typeface="Open Sans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marL="285840" indent="-285840">
              <a:lnSpc>
                <a:spcPct val="100000"/>
              </a:lnSpc>
              <a:buClr>
                <a:srgbClr val="1A1A4D"/>
              </a:buClr>
              <a:buFont typeface="Wingdings" charset="2"/>
              <a:buChar char=""/>
            </a:pPr>
            <a:r>
              <a:rPr lang="ru-RU" sz="1800" b="0" strike="noStrike" spc="-1" dirty="0">
                <a:solidFill>
                  <a:srgbClr val="1A1A4D"/>
                </a:solidFill>
                <a:latin typeface="Arial"/>
                <a:ea typeface="DejaVu Sans"/>
              </a:rPr>
              <a:t>наличие информации об инцидентах, авариях, несчастных </a:t>
            </a:r>
            <a:r>
              <a:rPr lang="ru-RU" sz="1800" b="0" strike="noStrike" spc="-1" dirty="0" smtClean="0">
                <a:solidFill>
                  <a:srgbClr val="1A1A4D"/>
                </a:solidFill>
                <a:latin typeface="Arial"/>
                <a:ea typeface="DejaVu Sans"/>
              </a:rPr>
              <a:t>случаях;</a:t>
            </a:r>
            <a:endParaRPr lang="ru-RU" sz="1800" b="0" strike="noStrike" spc="-1" dirty="0">
              <a:latin typeface="Open Sans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marL="285840" indent="-285840">
              <a:lnSpc>
                <a:spcPct val="100000"/>
              </a:lnSpc>
              <a:buClr>
                <a:srgbClr val="1A1A4D"/>
              </a:buClr>
              <a:buFont typeface="Wingdings" charset="2"/>
              <a:buChar char=""/>
            </a:pPr>
            <a:r>
              <a:rPr lang="ru-RU" sz="1800" b="0" strike="noStrike" spc="-1" dirty="0">
                <a:solidFill>
                  <a:srgbClr val="1A1A4D"/>
                </a:solidFill>
                <a:latin typeface="Arial"/>
                <a:ea typeface="DejaVu Sans"/>
              </a:rPr>
              <a:t>проверка индикаторов риска нарушения обязательных требований согласно приказу Ростехнадзора от 23 ноября 2021 г. № </a:t>
            </a:r>
            <a:r>
              <a:rPr lang="ru-RU" sz="1800" b="0" strike="noStrike" spc="-1" dirty="0" smtClean="0">
                <a:solidFill>
                  <a:srgbClr val="1A1A4D"/>
                </a:solidFill>
                <a:latin typeface="Arial"/>
                <a:ea typeface="DejaVu Sans"/>
              </a:rPr>
              <a:t>397.</a:t>
            </a:r>
            <a:endParaRPr lang="ru-RU" sz="1800" b="0" strike="noStrike" spc="-1" dirty="0">
              <a:latin typeface="Open Sans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</p:txBody>
      </p:sp>
      <p:sp>
        <p:nvSpPr>
          <p:cNvPr id="128" name="Скругленный прямоугольник 1"/>
          <p:cNvSpPr/>
          <p:nvPr/>
        </p:nvSpPr>
        <p:spPr>
          <a:xfrm>
            <a:off x="484560" y="5663880"/>
            <a:ext cx="8495640" cy="64404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C00000"/>
                </a:solidFill>
                <a:latin typeface="Arial"/>
                <a:ea typeface="DejaVu Sans"/>
              </a:rPr>
              <a:t>Перечень указанных критериев не является исчерпывающим </a:t>
            </a:r>
            <a:endParaRPr lang="ru-RU" sz="1800" b="0" strike="noStrike" spc="-1">
              <a:latin typeface="Open Sans"/>
            </a:endParaRPr>
          </a:p>
        </p:txBody>
      </p:sp>
    </p:spTree>
  </p:cSld>
  <p:clrMapOvr>
    <a:masterClrMapping/>
  </p:clrMapOvr>
  <p:transition spd="med">
    <p:cover dir="l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sldNum" idx="4294967295"/>
          </p:nvPr>
        </p:nvSpPr>
        <p:spPr>
          <a:xfrm>
            <a:off x="6948360" y="6309360"/>
            <a:ext cx="2025360" cy="40320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latin typeface="Arial"/>
              </a:rPr>
              <a:t>7</a:t>
            </a:r>
            <a:endParaRPr lang="ru-RU" sz="1600" b="0" strike="noStrike" spc="-1">
              <a:latin typeface="Tempora LGC Uni"/>
            </a:endParaRPr>
          </a:p>
          <a:p>
            <a:pPr algn="r">
              <a:lnSpc>
                <a:spcPct val="100000"/>
              </a:lnSpc>
            </a:pPr>
            <a:endParaRPr lang="ru-RU" sz="1600" b="0" strike="noStrike" spc="-1">
              <a:latin typeface="Tempora LGC Uni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title" idx="4294967295"/>
          </p:nvPr>
        </p:nvSpPr>
        <p:spPr>
          <a:xfrm>
            <a:off x="846720" y="138600"/>
            <a:ext cx="7770960" cy="547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t/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24" name="Line 2"/>
          <p:cNvSpPr/>
          <p:nvPr/>
        </p:nvSpPr>
        <p:spPr>
          <a:xfrm>
            <a:off x="0" y="764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25" name="Рисунок 23"/>
          <p:cNvPicPr/>
          <p:nvPr/>
        </p:nvPicPr>
        <p:blipFill>
          <a:blip r:embed="rId3"/>
          <a:stretch/>
        </p:blipFill>
        <p:spPr>
          <a:xfrm>
            <a:off x="202320" y="16164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26" name="Скругленный прямоугольник 1"/>
          <p:cNvSpPr/>
          <p:nvPr/>
        </p:nvSpPr>
        <p:spPr>
          <a:xfrm>
            <a:off x="324180" y="858325"/>
            <a:ext cx="8495640" cy="457389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1A1A4D"/>
                </a:solidFill>
                <a:latin typeface="Arial"/>
                <a:ea typeface="DejaVu Sans"/>
              </a:rPr>
              <a:t>В области </a:t>
            </a:r>
            <a:r>
              <a:rPr lang="ru-RU" sz="1800" b="1" strike="noStrike" spc="-1" dirty="0" smtClean="0">
                <a:solidFill>
                  <a:srgbClr val="1A1A4D"/>
                </a:solidFill>
                <a:latin typeface="Arial"/>
                <a:ea typeface="DejaVu Sans"/>
              </a:rPr>
              <a:t>государственного энергетического надзора: </a:t>
            </a:r>
            <a:endParaRPr lang="ru-RU" sz="1800" b="0" strike="noStrike" spc="-1" dirty="0">
              <a:latin typeface="Open Sans"/>
            </a:endParaRPr>
          </a:p>
        </p:txBody>
      </p:sp>
      <p:sp>
        <p:nvSpPr>
          <p:cNvPr id="127" name="TextBox 2"/>
          <p:cNvSpPr/>
          <p:nvPr/>
        </p:nvSpPr>
        <p:spPr>
          <a:xfrm>
            <a:off x="846720" y="1262987"/>
            <a:ext cx="7861337" cy="498452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marL="285840" indent="-285840">
              <a:lnSpc>
                <a:spcPct val="100000"/>
              </a:lnSpc>
              <a:spcBef>
                <a:spcPts val="600"/>
              </a:spcBef>
              <a:buClr>
                <a:srgbClr val="1A1A4D"/>
              </a:buClr>
              <a:buFont typeface="Wingdings" charset="2"/>
              <a:buChar char=""/>
            </a:pPr>
            <a:r>
              <a:rPr lang="ru-RU" spc="-1" dirty="0"/>
              <a:t>неоднократное объявление предостережений о недопустимости нарушения обязательных требований;</a:t>
            </a:r>
          </a:p>
          <a:p>
            <a:pPr marL="285840" indent="-285840">
              <a:lnSpc>
                <a:spcPct val="100000"/>
              </a:lnSpc>
              <a:spcBef>
                <a:spcPts val="600"/>
              </a:spcBef>
              <a:buClr>
                <a:srgbClr val="1A1A4D"/>
              </a:buClr>
              <a:buFont typeface="Wingdings" charset="2"/>
              <a:buChar char=""/>
            </a:pPr>
            <a:r>
              <a:rPr lang="ru-RU" spc="-1" dirty="0" smtClean="0"/>
              <a:t>привлечение </a:t>
            </a:r>
            <a:r>
              <a:rPr lang="ru-RU" spc="-1" dirty="0"/>
              <a:t>к административной ответственности в 2021-2022 гг. </a:t>
            </a:r>
            <a:r>
              <a:rPr lang="ru-RU" spc="-1" dirty="0" smtClean="0"/>
              <a:t>                по </a:t>
            </a:r>
            <a:r>
              <a:rPr lang="ru-RU" spc="-1" dirty="0"/>
              <a:t>ч. 1 ст. 19.5 Кодекса Российской Федерации об административных правонарушениях;</a:t>
            </a:r>
          </a:p>
          <a:p>
            <a:pPr marL="285840" indent="-285840">
              <a:lnSpc>
                <a:spcPct val="100000"/>
              </a:lnSpc>
              <a:spcBef>
                <a:spcPts val="600"/>
              </a:spcBef>
              <a:buClr>
                <a:srgbClr val="1A1A4D"/>
              </a:buClr>
              <a:buFont typeface="Wingdings" charset="2"/>
              <a:buChar char=""/>
            </a:pPr>
            <a:r>
              <a:rPr lang="ru-RU" spc="-1" dirty="0" smtClean="0"/>
              <a:t>наличие </a:t>
            </a:r>
            <a:r>
              <a:rPr lang="ru-RU" spc="-1" dirty="0"/>
              <a:t>аварий (технологических нарушений) в сетях 110кВ и выше, а также несчастных </a:t>
            </a:r>
            <a:r>
              <a:rPr lang="ru-RU" spc="-1" dirty="0" smtClean="0"/>
              <a:t>случаев;</a:t>
            </a:r>
          </a:p>
          <a:p>
            <a:pPr marL="285840" indent="-285840">
              <a:spcBef>
                <a:spcPts val="600"/>
              </a:spcBef>
              <a:buClr>
                <a:srgbClr val="1A1A4D"/>
              </a:buClr>
              <a:buFont typeface="Wingdings" charset="2"/>
              <a:buChar char=""/>
            </a:pPr>
            <a:r>
              <a:rPr lang="ru-RU" spc="-1" dirty="0"/>
              <a:t>анализ информации, поступившей об отключениях энергообъектов;</a:t>
            </a:r>
          </a:p>
          <a:p>
            <a:pPr marL="285840" indent="-285840">
              <a:lnSpc>
                <a:spcPct val="100000"/>
              </a:lnSpc>
              <a:spcBef>
                <a:spcPts val="600"/>
              </a:spcBef>
              <a:buClr>
                <a:srgbClr val="1A1A4D"/>
              </a:buClr>
              <a:buFont typeface="Wingdings" charset="2"/>
              <a:buChar char=""/>
            </a:pPr>
            <a:r>
              <a:rPr lang="ru-RU" spc="-1" dirty="0" smtClean="0"/>
              <a:t>наличие </a:t>
            </a:r>
            <a:r>
              <a:rPr lang="ru-RU" spc="-1" dirty="0"/>
              <a:t>замечаний, послуживших причиной неполучения паспорта или акта готовности к отопительному периоду (для теплоснабжающих организаций) на протяжении нескольких лет;</a:t>
            </a:r>
          </a:p>
          <a:p>
            <a:pPr marL="285840" indent="-285840">
              <a:lnSpc>
                <a:spcPct val="100000"/>
              </a:lnSpc>
              <a:spcBef>
                <a:spcPts val="600"/>
              </a:spcBef>
              <a:buClr>
                <a:srgbClr val="1A1A4D"/>
              </a:buClr>
              <a:buFont typeface="Wingdings" charset="2"/>
              <a:buChar char=""/>
            </a:pPr>
            <a:r>
              <a:rPr lang="ru-RU" spc="-1" dirty="0" smtClean="0"/>
              <a:t>анализ </a:t>
            </a:r>
            <a:r>
              <a:rPr lang="ru-RU" spc="-1" dirty="0"/>
              <a:t>результатов прохождения проверки знаний;</a:t>
            </a:r>
          </a:p>
          <a:p>
            <a:pPr marL="285840" indent="-285840">
              <a:lnSpc>
                <a:spcPct val="100000"/>
              </a:lnSpc>
              <a:spcBef>
                <a:spcPts val="600"/>
              </a:spcBef>
              <a:buClr>
                <a:srgbClr val="1A1A4D"/>
              </a:buClr>
              <a:buFont typeface="Wingdings" charset="2"/>
              <a:buChar char=""/>
            </a:pPr>
            <a:r>
              <a:rPr lang="ru-RU" sz="1800" b="0" strike="noStrike" spc="-1" dirty="0" smtClean="0">
                <a:latin typeface="Arial"/>
                <a:ea typeface="DejaVu Sans"/>
              </a:rPr>
              <a:t>проверка </a:t>
            </a:r>
            <a:r>
              <a:rPr lang="ru-RU" sz="1800" b="0" strike="noStrike" spc="-1" dirty="0">
                <a:latin typeface="Arial"/>
                <a:ea typeface="DejaVu Sans"/>
              </a:rPr>
              <a:t>индикаторов риска нарушения обязательных требований согласно приказу </a:t>
            </a:r>
            <a:r>
              <a:rPr lang="ru-RU" sz="1800" b="0" strike="noStrike" spc="-1" dirty="0" smtClean="0">
                <a:latin typeface="Arial"/>
                <a:ea typeface="DejaVu Sans"/>
              </a:rPr>
              <a:t>Минэнерго России </a:t>
            </a:r>
            <a:r>
              <a:rPr lang="ru-RU" sz="1800" b="0" strike="noStrike" spc="-1" dirty="0">
                <a:latin typeface="Arial"/>
                <a:ea typeface="DejaVu Sans"/>
              </a:rPr>
              <a:t>от 23 ноября 2021 г. № </a:t>
            </a:r>
            <a:r>
              <a:rPr lang="ru-RU" sz="1800" b="0" strike="noStrike" spc="-1" dirty="0" smtClean="0">
                <a:latin typeface="Arial"/>
                <a:ea typeface="DejaVu Sans"/>
              </a:rPr>
              <a:t>397.</a:t>
            </a:r>
          </a:p>
          <a:p>
            <a:pPr>
              <a:lnSpc>
                <a:spcPct val="100000"/>
              </a:lnSpc>
              <a:buClr>
                <a:srgbClr val="1A1A4D"/>
              </a:buClr>
            </a:pPr>
            <a:endParaRPr lang="ru-RU" sz="1800" b="0" strike="noStrike" spc="-1" dirty="0">
              <a:solidFill>
                <a:srgbClr val="FF0000"/>
              </a:solidFill>
              <a:latin typeface="Open Sans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</p:txBody>
      </p:sp>
      <p:sp>
        <p:nvSpPr>
          <p:cNvPr id="128" name="Скругленный прямоугольник 1"/>
          <p:cNvSpPr/>
          <p:nvPr/>
        </p:nvSpPr>
        <p:spPr>
          <a:xfrm>
            <a:off x="484380" y="5873220"/>
            <a:ext cx="8495640" cy="64404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C00000"/>
                </a:solidFill>
                <a:latin typeface="Arial"/>
                <a:ea typeface="DejaVu Sans"/>
              </a:rPr>
              <a:t>Перечень указанных критериев не является исчерпывающим </a:t>
            </a:r>
            <a:endParaRPr lang="ru-RU" sz="1800" b="0" strike="noStrike" spc="-1" dirty="0"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830010233"/>
      </p:ext>
    </p:extLst>
  </p:cSld>
  <p:clrMapOvr>
    <a:masterClrMapping/>
  </p:clrMapOvr>
  <p:transition spd="med">
    <p:cover dir="l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sldNum"/>
          </p:nvPr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latin typeface="Arial"/>
              </a:rPr>
              <a:t>8</a:t>
            </a:r>
            <a:endParaRPr lang="ru-RU" sz="1600" b="0" strike="noStrike" spc="-1">
              <a:latin typeface="Tempora LGC Uni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title"/>
          </p:nvPr>
        </p:nvSpPr>
        <p:spPr>
          <a:xfrm>
            <a:off x="827640" y="214560"/>
            <a:ext cx="7770960" cy="547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t/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31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32" name="Рисунок 23"/>
          <p:cNvPicPr/>
          <p:nvPr/>
        </p:nvPicPr>
        <p:blipFill>
          <a:blip r:embed="rId3"/>
          <a:stretch/>
        </p:blipFill>
        <p:spPr>
          <a:xfrm>
            <a:off x="33624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33" name="Скругленный прямоугольник 1"/>
          <p:cNvSpPr/>
          <p:nvPr/>
        </p:nvSpPr>
        <p:spPr>
          <a:xfrm>
            <a:off x="611640" y="969840"/>
            <a:ext cx="8254800" cy="68328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trike="noStrike" spc="-1" dirty="0">
                <a:solidFill>
                  <a:srgbClr val="002060"/>
                </a:solidFill>
                <a:latin typeface="Arial"/>
                <a:ea typeface="DejaVu Sans"/>
              </a:rPr>
              <a:t>ПРОФИЛАКТИЧЕСКИЕ МЕРОПРИЯТИЯ </a:t>
            </a:r>
            <a:endParaRPr lang="ru-RU" sz="20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2000" b="1" strike="noStrike" spc="-1" dirty="0" smtClean="0">
                <a:solidFill>
                  <a:srgbClr val="1A1A4D"/>
                </a:solidFill>
                <a:latin typeface="Arial"/>
                <a:ea typeface="DejaVu Sans"/>
              </a:rPr>
              <a:t>в </a:t>
            </a:r>
            <a:r>
              <a:rPr lang="ru-RU" sz="2000" b="1" strike="noStrike" spc="-1" dirty="0">
                <a:solidFill>
                  <a:srgbClr val="1A1A4D"/>
                </a:solidFill>
                <a:latin typeface="Arial"/>
                <a:ea typeface="DejaVu Sans"/>
              </a:rPr>
              <a:t>отношении </a:t>
            </a:r>
            <a:r>
              <a:rPr lang="ru-RU" sz="2000" b="1" strike="noStrike" spc="-1" dirty="0" smtClean="0">
                <a:solidFill>
                  <a:srgbClr val="1A1A4D"/>
                </a:solidFill>
                <a:latin typeface="Arial"/>
                <a:ea typeface="DejaVu Sans"/>
              </a:rPr>
              <a:t>поднадзорных организаций </a:t>
            </a:r>
            <a:endParaRPr lang="ru-RU" sz="20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2000" b="0" strike="noStrike" spc="-1" dirty="0">
              <a:latin typeface="Open Sans"/>
            </a:endParaRPr>
          </a:p>
        </p:txBody>
      </p:sp>
      <p:grpSp>
        <p:nvGrpSpPr>
          <p:cNvPr id="134" name="Группа 7"/>
          <p:cNvGrpSpPr/>
          <p:nvPr/>
        </p:nvGrpSpPr>
        <p:grpSpPr>
          <a:xfrm>
            <a:off x="336240" y="1556640"/>
            <a:ext cx="8605080" cy="5034240"/>
            <a:chOff x="336240" y="1556640"/>
            <a:chExt cx="8605080" cy="5034240"/>
          </a:xfrm>
        </p:grpSpPr>
        <p:sp>
          <p:nvSpPr>
            <p:cNvPr id="135" name="Прямоугольник 8"/>
            <p:cNvSpPr/>
            <p:nvPr/>
          </p:nvSpPr>
          <p:spPr>
            <a:xfrm>
              <a:off x="484560" y="1556640"/>
              <a:ext cx="8456760" cy="503424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6" name="Полилиния 9"/>
            <p:cNvSpPr/>
            <p:nvPr/>
          </p:nvSpPr>
          <p:spPr>
            <a:xfrm>
              <a:off x="339120" y="4462920"/>
              <a:ext cx="8526240" cy="362160"/>
            </a:xfrm>
            <a:custGeom>
              <a:avLst/>
              <a:gdLst/>
              <a:ahLst/>
              <a:cxnLst/>
              <a:rect l="l" t="t" r="r" b="b"/>
              <a:pathLst>
                <a:path w="4124705" h="301409">
                  <a:moveTo>
                    <a:pt x="0" y="50235"/>
                  </a:moveTo>
                  <a:cubicBezTo>
                    <a:pt x="0" y="22491"/>
                    <a:pt x="22491" y="0"/>
                    <a:pt x="50235" y="0"/>
                  </a:cubicBezTo>
                  <a:lnTo>
                    <a:pt x="4074470" y="0"/>
                  </a:lnTo>
                  <a:cubicBezTo>
                    <a:pt x="4102214" y="0"/>
                    <a:pt x="4124705" y="22491"/>
                    <a:pt x="4124705" y="50235"/>
                  </a:cubicBezTo>
                  <a:lnTo>
                    <a:pt x="4124705" y="251174"/>
                  </a:lnTo>
                  <a:cubicBezTo>
                    <a:pt x="4124705" y="278918"/>
                    <a:pt x="4102214" y="301409"/>
                    <a:pt x="4074470" y="301409"/>
                  </a:cubicBezTo>
                  <a:lnTo>
                    <a:pt x="50235" y="301409"/>
                  </a:lnTo>
                  <a:cubicBezTo>
                    <a:pt x="22491" y="301409"/>
                    <a:pt x="0" y="278918"/>
                    <a:pt x="0" y="251174"/>
                  </a:cubicBezTo>
                  <a:lnTo>
                    <a:pt x="0" y="50235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rig="threePt" dir="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753840" tIns="45360" rIns="45360" bIns="45360" numCol="1" spcCol="1440" anchor="ctr">
              <a:noAutofit/>
              <a:scene3d>
                <a:camera prst="orthographicFront"/>
                <a:lightRig rig="threePt" dir="t"/>
              </a:scene3d>
            </a:bodyPr>
            <a:lstStyle/>
            <a:p>
              <a:pPr>
                <a:lnSpc>
                  <a:spcPct val="90000"/>
                </a:lnSpc>
              </a:pP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Предостережения по результатам проведенного анализа</a:t>
              </a:r>
              <a:endParaRPr lang="ru-RU" sz="2000" b="0" strike="noStrike" spc="-1">
                <a:latin typeface="Open Sans"/>
              </a:endParaRPr>
            </a:p>
          </p:txBody>
        </p:sp>
        <p:sp>
          <p:nvSpPr>
            <p:cNvPr id="137" name="Полилиния 10"/>
            <p:cNvSpPr/>
            <p:nvPr/>
          </p:nvSpPr>
          <p:spPr>
            <a:xfrm>
              <a:off x="349560" y="2512440"/>
              <a:ext cx="8525520" cy="771840"/>
            </a:xfrm>
            <a:custGeom>
              <a:avLst/>
              <a:gdLst/>
              <a:ahLst/>
              <a:cxnLst/>
              <a:rect l="l" t="t" r="r" b="b"/>
              <a:pathLst>
                <a:path w="6207481" h="462070">
                  <a:moveTo>
                    <a:pt x="0" y="77012"/>
                  </a:moveTo>
                  <a:cubicBezTo>
                    <a:pt x="0" y="34479"/>
                    <a:pt x="34479" y="0"/>
                    <a:pt x="77012" y="0"/>
                  </a:cubicBezTo>
                  <a:lnTo>
                    <a:pt x="6130469" y="0"/>
                  </a:lnTo>
                  <a:cubicBezTo>
                    <a:pt x="6173002" y="0"/>
                    <a:pt x="6207481" y="34479"/>
                    <a:pt x="6207481" y="77012"/>
                  </a:cubicBezTo>
                  <a:lnTo>
                    <a:pt x="6207481" y="385058"/>
                  </a:lnTo>
                  <a:cubicBezTo>
                    <a:pt x="6207481" y="427591"/>
                    <a:pt x="6173002" y="462070"/>
                    <a:pt x="6130469" y="462070"/>
                  </a:cubicBezTo>
                  <a:lnTo>
                    <a:pt x="77012" y="462070"/>
                  </a:lnTo>
                  <a:cubicBezTo>
                    <a:pt x="34479" y="462070"/>
                    <a:pt x="0" y="427591"/>
                    <a:pt x="0" y="385058"/>
                  </a:cubicBezTo>
                  <a:lnTo>
                    <a:pt x="0" y="77012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rig="threePt" dir="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761400" tIns="52920" rIns="52920" bIns="52920" numCol="1" spcCol="1440" anchor="ctr">
              <a:noAutofit/>
              <a:scene3d>
                <a:camera prst="orthographicFront"/>
                <a:lightRig rig="threePt" dir="t"/>
              </a:scene3d>
            </a:bodyPr>
            <a:lstStyle/>
            <a:p>
              <a:pPr>
                <a:lnSpc>
                  <a:spcPct val="100000"/>
                </a:lnSpc>
              </a:pP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Направление информационных писем с анализом причин аварий и несчастных случаев</a:t>
              </a:r>
              <a:endParaRPr lang="ru-RU" sz="2000" b="0" strike="noStrike" spc="-1">
                <a:latin typeface="Open Sans"/>
              </a:endParaRPr>
            </a:p>
          </p:txBody>
        </p:sp>
        <p:sp>
          <p:nvSpPr>
            <p:cNvPr id="138" name="Полилиния 11"/>
            <p:cNvSpPr/>
            <p:nvPr/>
          </p:nvSpPr>
          <p:spPr>
            <a:xfrm>
              <a:off x="336240" y="3360600"/>
              <a:ext cx="8525520" cy="1000800"/>
            </a:xfrm>
            <a:custGeom>
              <a:avLst/>
              <a:gdLst/>
              <a:ahLst/>
              <a:cxnLst/>
              <a:rect l="l" t="t" r="r" b="b"/>
              <a:pathLst>
                <a:path w="3060868" h="380856">
                  <a:moveTo>
                    <a:pt x="0" y="63476"/>
                  </a:moveTo>
                  <a:cubicBezTo>
                    <a:pt x="0" y="28419"/>
                    <a:pt x="28419" y="0"/>
                    <a:pt x="63476" y="0"/>
                  </a:cubicBezTo>
                  <a:lnTo>
                    <a:pt x="2997392" y="0"/>
                  </a:lnTo>
                  <a:cubicBezTo>
                    <a:pt x="3032449" y="0"/>
                    <a:pt x="3060868" y="28419"/>
                    <a:pt x="3060868" y="63476"/>
                  </a:cubicBezTo>
                  <a:lnTo>
                    <a:pt x="3060868" y="317380"/>
                  </a:lnTo>
                  <a:cubicBezTo>
                    <a:pt x="3060868" y="352437"/>
                    <a:pt x="3032449" y="380856"/>
                    <a:pt x="2997392" y="380856"/>
                  </a:cubicBezTo>
                  <a:lnTo>
                    <a:pt x="63476" y="380856"/>
                  </a:lnTo>
                  <a:cubicBezTo>
                    <a:pt x="28419" y="380856"/>
                    <a:pt x="0" y="352437"/>
                    <a:pt x="0" y="317380"/>
                  </a:cubicBezTo>
                  <a:lnTo>
                    <a:pt x="0" y="63476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rig="threePt" dir="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757440" tIns="48960" rIns="48960" bIns="48960" numCol="1" spcCol="1440" anchor="ctr">
              <a:noAutofit/>
              <a:scene3d>
                <a:camera prst="orthographicFront"/>
                <a:lightRig rig="threePt" dir="t"/>
              </a:scene3d>
            </a:bodyPr>
            <a:lstStyle/>
            <a:p>
              <a:pPr>
                <a:lnSpc>
                  <a:spcPct val="90000"/>
                </a:lnSpc>
              </a:pP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Направление писем с предложением о проведении </a:t>
              </a:r>
              <a:r>
                <a:rPr lang="ru-RU" sz="2000" b="0" u="sng" strike="noStrike" spc="-1">
                  <a:solidFill>
                    <a:srgbClr val="000000"/>
                  </a:solidFill>
                  <a:uFillTx/>
                  <a:latin typeface="Arial"/>
                  <a:ea typeface="DejaVu Sans"/>
                </a:rPr>
                <a:t>самообследования</a:t>
              </a: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 в соответствии </a:t>
              </a:r>
              <a:r>
                <a:rPr lang="ru-RU" sz="2000" b="0" u="sng" strike="noStrike" spc="-1">
                  <a:solidFill>
                    <a:srgbClr val="000000"/>
                  </a:solidFill>
                  <a:uFillTx/>
                  <a:latin typeface="Arial"/>
                  <a:ea typeface="DejaVu Sans"/>
                </a:rPr>
                <a:t>с проверочными листами</a:t>
              </a: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, </a:t>
              </a:r>
              <a:endParaRPr lang="ru-RU" sz="2000" b="0" strike="noStrike" spc="-1">
                <a:latin typeface="Open Sans"/>
              </a:endParaRPr>
            </a:p>
            <a:p>
              <a:pPr>
                <a:lnSpc>
                  <a:spcPct val="90000"/>
                </a:lnSpc>
              </a:pP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утвержденными приказами Ростехнадзора</a:t>
              </a:r>
              <a:endParaRPr lang="ru-RU" sz="2000" b="0" strike="noStrike" spc="-1">
                <a:latin typeface="Open Sans"/>
              </a:endParaRPr>
            </a:p>
          </p:txBody>
        </p:sp>
        <p:sp>
          <p:nvSpPr>
            <p:cNvPr id="139" name="Полилиния 13"/>
            <p:cNvSpPr/>
            <p:nvPr/>
          </p:nvSpPr>
          <p:spPr>
            <a:xfrm>
              <a:off x="336240" y="1724040"/>
              <a:ext cx="8525520" cy="680040"/>
            </a:xfrm>
            <a:custGeom>
              <a:avLst/>
              <a:gdLst/>
              <a:ahLst/>
              <a:cxnLst/>
              <a:rect l="l" t="t" r="r" b="b"/>
              <a:pathLst>
                <a:path w="3208441" h="641561">
                  <a:moveTo>
                    <a:pt x="0" y="106927"/>
                  </a:moveTo>
                  <a:cubicBezTo>
                    <a:pt x="0" y="47873"/>
                    <a:pt x="47873" y="0"/>
                    <a:pt x="106927" y="0"/>
                  </a:cubicBezTo>
                  <a:lnTo>
                    <a:pt x="3101514" y="0"/>
                  </a:lnTo>
                  <a:cubicBezTo>
                    <a:pt x="3160568" y="0"/>
                    <a:pt x="3208441" y="47873"/>
                    <a:pt x="3208441" y="106927"/>
                  </a:cubicBezTo>
                  <a:lnTo>
                    <a:pt x="3208441" y="534634"/>
                  </a:lnTo>
                  <a:cubicBezTo>
                    <a:pt x="3208441" y="593688"/>
                    <a:pt x="3160568" y="641561"/>
                    <a:pt x="3101514" y="641561"/>
                  </a:cubicBezTo>
                  <a:lnTo>
                    <a:pt x="106927" y="641561"/>
                  </a:lnTo>
                  <a:cubicBezTo>
                    <a:pt x="47873" y="641561"/>
                    <a:pt x="0" y="593688"/>
                    <a:pt x="0" y="534634"/>
                  </a:cubicBezTo>
                  <a:lnTo>
                    <a:pt x="0" y="106927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rig="threePt" dir="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770400" tIns="61920" rIns="61920" bIns="61920" numCol="1" spcCol="1440" anchor="ctr">
              <a:noAutofit/>
              <a:scene3d>
                <a:camera prst="orthographicFront"/>
                <a:lightRig rig="threePt" dir="t"/>
              </a:scene3d>
            </a:bodyPr>
            <a:lstStyle/>
            <a:p>
              <a:pPr>
                <a:lnSpc>
                  <a:spcPct val="100000"/>
                </a:lnSpc>
              </a:pPr>
              <a:r>
                <a:rPr lang="ru-RU" sz="2000" b="0" strike="noStrike" spc="-1" dirty="0">
                  <a:solidFill>
                    <a:srgbClr val="000000"/>
                  </a:solidFill>
                  <a:latin typeface="Arial"/>
                  <a:ea typeface="DejaVu Sans"/>
                </a:rPr>
                <a:t>Направление информационных писем с обзором нарушений                        по результатам контрольных (надзорных</a:t>
              </a:r>
              <a:r>
                <a:rPr lang="ru-RU" sz="2000" b="0" strike="noStrike" spc="-1" dirty="0" smtClean="0">
                  <a:solidFill>
                    <a:srgbClr val="000000"/>
                  </a:solidFill>
                  <a:latin typeface="Arial"/>
                  <a:ea typeface="DejaVu Sans"/>
                </a:rPr>
                <a:t>) мероприятий</a:t>
              </a:r>
              <a:endParaRPr lang="ru-RU" sz="2000" b="0" strike="noStrike" spc="-1" dirty="0">
                <a:latin typeface="Open Sans"/>
              </a:endParaRPr>
            </a:p>
          </p:txBody>
        </p:sp>
        <p:sp>
          <p:nvSpPr>
            <p:cNvPr id="140" name="Прямоугольник 14"/>
            <p:cNvSpPr/>
            <p:nvPr/>
          </p:nvSpPr>
          <p:spPr>
            <a:xfrm flipV="1">
              <a:off x="3996000" y="5102640"/>
              <a:ext cx="29160" cy="58680"/>
            </a:xfrm>
            <a:prstGeom prst="rect">
              <a:avLst/>
            </a:prstGeom>
            <a:solidFill>
              <a:srgbClr val="E0F0F1"/>
            </a:solidFill>
            <a:ln>
              <a:solidFill>
                <a:srgbClr val="FFFFFF"/>
              </a:solidFill>
              <a:round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</p:grpSp>
      <p:sp>
        <p:nvSpPr>
          <p:cNvPr id="141" name="Прямоугольник 17"/>
          <p:cNvSpPr/>
          <p:nvPr/>
        </p:nvSpPr>
        <p:spPr>
          <a:xfrm>
            <a:off x="448200" y="1744560"/>
            <a:ext cx="363240" cy="57708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42" name="Прямоугольник 1"/>
          <p:cNvSpPr/>
          <p:nvPr/>
        </p:nvSpPr>
        <p:spPr>
          <a:xfrm>
            <a:off x="336240" y="6108120"/>
            <a:ext cx="8605080" cy="63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C00000"/>
                </a:solidFill>
                <a:latin typeface="Arial"/>
                <a:ea typeface="DejaVu Sans"/>
              </a:rPr>
              <a:t>По итогам работы - принятие решения о согласовании </a:t>
            </a:r>
            <a:endParaRPr lang="ru-RU" sz="18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C00000"/>
                </a:solidFill>
                <a:latin typeface="Arial"/>
                <a:ea typeface="DejaVu Sans"/>
              </a:rPr>
              <a:t>с органами прокуратуры внеплановой проверки</a:t>
            </a:r>
            <a:endParaRPr lang="ru-RU" sz="1800" b="0" strike="noStrike" spc="-1">
              <a:latin typeface="Open Sans"/>
            </a:endParaRPr>
          </a:p>
        </p:txBody>
      </p:sp>
      <p:sp>
        <p:nvSpPr>
          <p:cNvPr id="143" name="Полилиния 20"/>
          <p:cNvSpPr/>
          <p:nvPr/>
        </p:nvSpPr>
        <p:spPr>
          <a:xfrm>
            <a:off x="331560" y="4898520"/>
            <a:ext cx="8525520" cy="550800"/>
          </a:xfrm>
          <a:custGeom>
            <a:avLst/>
            <a:gdLst/>
            <a:ahLst/>
            <a:cxnLst/>
            <a:rect l="l" t="t" r="r" b="b"/>
            <a:pathLst>
              <a:path w="4124705" h="301409">
                <a:moveTo>
                  <a:pt x="0" y="50235"/>
                </a:moveTo>
                <a:cubicBezTo>
                  <a:pt x="0" y="22491"/>
                  <a:pt x="22491" y="0"/>
                  <a:pt x="50235" y="0"/>
                </a:cubicBezTo>
                <a:lnTo>
                  <a:pt x="4074470" y="0"/>
                </a:lnTo>
                <a:cubicBezTo>
                  <a:pt x="4102214" y="0"/>
                  <a:pt x="4124705" y="22491"/>
                  <a:pt x="4124705" y="50235"/>
                </a:cubicBezTo>
                <a:lnTo>
                  <a:pt x="4124705" y="251174"/>
                </a:lnTo>
                <a:cubicBezTo>
                  <a:pt x="4124705" y="278918"/>
                  <a:pt x="4102214" y="301409"/>
                  <a:pt x="4074470" y="301409"/>
                </a:cubicBezTo>
                <a:lnTo>
                  <a:pt x="50235" y="301409"/>
                </a:lnTo>
                <a:cubicBezTo>
                  <a:pt x="22491" y="301409"/>
                  <a:pt x="0" y="278918"/>
                  <a:pt x="0" y="251174"/>
                </a:cubicBezTo>
                <a:lnTo>
                  <a:pt x="0" y="50235"/>
                </a:lnTo>
                <a:close/>
              </a:path>
            </a:pathLst>
          </a:custGeom>
          <a:gradFill rotWithShape="0">
            <a:gsLst>
              <a:gs pos="0">
                <a:srgbClr val="CEF1F4"/>
              </a:gs>
              <a:gs pos="100000">
                <a:srgbClr val="DEF5F8"/>
              </a:gs>
            </a:gsLst>
            <a:lin ang="5400000"/>
          </a:gradFill>
          <a:ln>
            <a:solidFill>
              <a:srgbClr val="B5DCDE"/>
            </a:solidFill>
            <a:round/>
          </a:ln>
          <a:scene3d>
            <a:camera prst="orthographicFront"/>
            <a:lightRig rig="threePt" dir="t"/>
          </a:scene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 lIns="753840" tIns="45360" rIns="45360" bIns="45360" numCol="1" spcCol="1440" anchor="ctr">
            <a:noAutofit/>
            <a:scene3d>
              <a:camera prst="orthographicFront"/>
              <a:lightRig rig="threePt" dir="t"/>
            </a:scene3d>
          </a:bodyPr>
          <a:lstStyle/>
          <a:p>
            <a:pPr>
              <a:lnSpc>
                <a:spcPct val="90000"/>
              </a:lnSpc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  <a:ea typeface="DejaVu Sans"/>
              </a:rPr>
              <a:t>Приглашение для участия в совещаниях по аварийности                              и травматизму</a:t>
            </a:r>
            <a:endParaRPr lang="ru-RU" sz="2000" b="0" strike="noStrike" spc="-1">
              <a:latin typeface="Open Sans"/>
            </a:endParaRPr>
          </a:p>
        </p:txBody>
      </p:sp>
      <p:sp>
        <p:nvSpPr>
          <p:cNvPr id="144" name="Прямоугольник 22"/>
          <p:cNvSpPr/>
          <p:nvPr/>
        </p:nvSpPr>
        <p:spPr>
          <a:xfrm>
            <a:off x="471600" y="2610000"/>
            <a:ext cx="363240" cy="57708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45" name="Прямоугольник 23"/>
          <p:cNvSpPr/>
          <p:nvPr/>
        </p:nvSpPr>
        <p:spPr>
          <a:xfrm>
            <a:off x="448200" y="3500280"/>
            <a:ext cx="363240" cy="57708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46" name="Прямоугольник 24"/>
          <p:cNvSpPr/>
          <p:nvPr/>
        </p:nvSpPr>
        <p:spPr>
          <a:xfrm>
            <a:off x="448200" y="4336920"/>
            <a:ext cx="363240" cy="57708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47" name="Прямоугольник 25"/>
          <p:cNvSpPr/>
          <p:nvPr/>
        </p:nvSpPr>
        <p:spPr>
          <a:xfrm>
            <a:off x="448200" y="4863240"/>
            <a:ext cx="363240" cy="57708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48" name="Полилиния 21"/>
          <p:cNvSpPr/>
          <p:nvPr/>
        </p:nvSpPr>
        <p:spPr>
          <a:xfrm>
            <a:off x="339120" y="5545800"/>
            <a:ext cx="8525520" cy="550800"/>
          </a:xfrm>
          <a:custGeom>
            <a:avLst/>
            <a:gdLst/>
            <a:ahLst/>
            <a:cxnLst/>
            <a:rect l="l" t="t" r="r" b="b"/>
            <a:pathLst>
              <a:path w="4124705" h="301409">
                <a:moveTo>
                  <a:pt x="0" y="50235"/>
                </a:moveTo>
                <a:cubicBezTo>
                  <a:pt x="0" y="22491"/>
                  <a:pt x="22491" y="0"/>
                  <a:pt x="50235" y="0"/>
                </a:cubicBezTo>
                <a:lnTo>
                  <a:pt x="4074470" y="0"/>
                </a:lnTo>
                <a:cubicBezTo>
                  <a:pt x="4102214" y="0"/>
                  <a:pt x="4124705" y="22491"/>
                  <a:pt x="4124705" y="50235"/>
                </a:cubicBezTo>
                <a:lnTo>
                  <a:pt x="4124705" y="251174"/>
                </a:lnTo>
                <a:cubicBezTo>
                  <a:pt x="4124705" y="278918"/>
                  <a:pt x="4102214" y="301409"/>
                  <a:pt x="4074470" y="301409"/>
                </a:cubicBezTo>
                <a:lnTo>
                  <a:pt x="50235" y="301409"/>
                </a:lnTo>
                <a:cubicBezTo>
                  <a:pt x="22491" y="301409"/>
                  <a:pt x="0" y="278918"/>
                  <a:pt x="0" y="251174"/>
                </a:cubicBezTo>
                <a:lnTo>
                  <a:pt x="0" y="50235"/>
                </a:lnTo>
                <a:close/>
              </a:path>
            </a:pathLst>
          </a:custGeom>
          <a:gradFill rotWithShape="0">
            <a:gsLst>
              <a:gs pos="0">
                <a:srgbClr val="CEF1F4"/>
              </a:gs>
              <a:gs pos="100000">
                <a:srgbClr val="DEF5F8"/>
              </a:gs>
            </a:gsLst>
            <a:lin ang="5400000"/>
          </a:gradFill>
          <a:ln>
            <a:solidFill>
              <a:srgbClr val="B5DCDE"/>
            </a:solidFill>
            <a:round/>
          </a:ln>
          <a:scene3d>
            <a:camera prst="orthographicFront"/>
            <a:lightRig rig="threePt" dir="t"/>
          </a:scene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 lIns="753840" tIns="45360" rIns="45360" bIns="45360" numCol="1" spcCol="1440" anchor="ctr">
            <a:noAutofit/>
            <a:scene3d>
              <a:camera prst="orthographicFront"/>
              <a:lightRig rig="threePt" dir="t"/>
            </a:scene3d>
          </a:bodyPr>
          <a:lstStyle/>
          <a:p>
            <a:pPr>
              <a:lnSpc>
                <a:spcPct val="90000"/>
              </a:lnSpc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  <a:ea typeface="DejaVu Sans"/>
              </a:rPr>
              <a:t>Организация консультирования путем онлайн-общения                         на сайте Управления в формате «Вопрос-ответ»</a:t>
            </a:r>
            <a:endParaRPr lang="ru-RU" sz="2000" b="0" strike="noStrike" spc="-1">
              <a:latin typeface="Open Sans"/>
            </a:endParaRPr>
          </a:p>
        </p:txBody>
      </p:sp>
      <p:sp>
        <p:nvSpPr>
          <p:cNvPr id="149" name="Прямоугольник 26"/>
          <p:cNvSpPr/>
          <p:nvPr/>
        </p:nvSpPr>
        <p:spPr>
          <a:xfrm>
            <a:off x="448200" y="5519160"/>
            <a:ext cx="363240" cy="57708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</p:spTree>
  </p:cSld>
  <p:clrMapOvr>
    <a:masterClrMapping/>
  </p:clrMapOvr>
  <p:transition spd="med">
    <p:cover dir="l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Рисунок 1"/>
          <p:cNvPicPr/>
          <p:nvPr/>
        </p:nvPicPr>
        <p:blipFill>
          <a:blip r:embed="rId2"/>
          <a:stretch/>
        </p:blipFill>
        <p:spPr>
          <a:xfrm>
            <a:off x="33660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51" name="Line 1"/>
          <p:cNvSpPr/>
          <p:nvPr/>
        </p:nvSpPr>
        <p:spPr>
          <a:xfrm>
            <a:off x="0" y="83700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2" name="Прямоугольник 151"/>
          <p:cNvSpPr/>
          <p:nvPr/>
        </p:nvSpPr>
        <p:spPr>
          <a:xfrm>
            <a:off x="1661400" y="223920"/>
            <a:ext cx="6257520" cy="495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r>
              <a:t/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180000" y="837360"/>
            <a:ext cx="8818920" cy="601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2A6099"/>
                </a:solidFill>
                <a:latin typeface="Arial"/>
                <a:ea typeface="DejaVu Sans"/>
              </a:rPr>
              <a:t>Индикаторы риска нарушения обязательных требований </a:t>
            </a:r>
            <a:r>
              <a:rPr lang="ru-RU" sz="1600" b="1" spc="-1" dirty="0">
                <a:solidFill>
                  <a:srgbClr val="2A6099"/>
                </a:solidFill>
              </a:rPr>
              <a:t>в области промышленной безопасности согласно </a:t>
            </a:r>
            <a:r>
              <a:rPr lang="ru-RU" sz="1600" b="1" strike="noStrike" spc="-1" dirty="0">
                <a:solidFill>
                  <a:srgbClr val="2A6099"/>
                </a:solidFill>
                <a:latin typeface="Arial"/>
                <a:ea typeface="DejaVu Sans"/>
              </a:rPr>
              <a:t>приказа Ростехнадзора от 23 ноября 2021 г. № 397</a:t>
            </a:r>
            <a:endParaRPr lang="ru-RU" sz="1600" b="0" strike="noStrike" spc="-1" dirty="0">
              <a:latin typeface="Open Sans"/>
            </a:endParaRPr>
          </a:p>
        </p:txBody>
      </p:sp>
      <p:sp>
        <p:nvSpPr>
          <p:cNvPr id="154" name="Прямоугольник 153"/>
          <p:cNvSpPr/>
          <p:nvPr/>
        </p:nvSpPr>
        <p:spPr>
          <a:xfrm>
            <a:off x="180000" y="1593668"/>
            <a:ext cx="8818920" cy="509451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ПБ-1: поступление 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информации о трёх и более инцидентах, произошедших на опасном производственном объекте в течение одного календарного года;</a:t>
            </a:r>
            <a:endParaRPr lang="ru-RU" sz="1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ПБ-2: наличие 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в акте технического расследования причин аварии сведений о причинах аварии, связанных </a:t>
            </a:r>
            <a:r>
              <a:rPr lang="ru-RU" sz="14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                    с 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нарушением требований промышленной безопасности на опасном производственном объекте;</a:t>
            </a:r>
            <a:endParaRPr lang="ru-RU" sz="1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ПБ-3: отсутствие 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в реестре лицензий сведений о лицензии на эксплуатацию взрывопожароопасных </a:t>
            </a:r>
            <a:r>
              <a:rPr lang="ru-RU" sz="14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                              и 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химически опасных производственных объектов I, II и III классов опасности в течение 4 месяцев с даты регистрации в государственном реестре опасных производственных объектов;</a:t>
            </a:r>
            <a:endParaRPr lang="ru-RU" sz="1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ПБ-4: наличие 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сведений об опасном производственном объекте III, IV класса опасности в государственном реестре опасных производственных объектов по истечении 2 лет с даты внесения сведений в реестр заключений экспертизы промышленной безопасности об экспертизе промышленной безопасности, проведенной в отношении документации на консервацию или ликвидацию такого объекта;</a:t>
            </a:r>
            <a:endParaRPr lang="ru-RU" sz="1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ПБ-5: исключение 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сведений о юридическом лице (индивидуальном предпринимателе), эксплуатирующем опасный производственный объект III, IV класса опасности, из единого государственного реестра юридических 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лиц (единого государственного реестра индивидуальных предпринимателей).</a:t>
            </a:r>
            <a:endParaRPr lang="ru-RU" sz="1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cover dir="l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Рисунок 2"/>
          <p:cNvPicPr/>
          <p:nvPr/>
        </p:nvPicPr>
        <p:blipFill>
          <a:blip r:embed="rId2"/>
          <a:stretch/>
        </p:blipFill>
        <p:spPr>
          <a:xfrm>
            <a:off x="33696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56" name="Прямоугольник 155"/>
          <p:cNvSpPr/>
          <p:nvPr/>
        </p:nvSpPr>
        <p:spPr>
          <a:xfrm>
            <a:off x="1661400" y="223920"/>
            <a:ext cx="6257520" cy="495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r>
              <a:t/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57" name="Line 3"/>
          <p:cNvSpPr/>
          <p:nvPr/>
        </p:nvSpPr>
        <p:spPr>
          <a:xfrm>
            <a:off x="0" y="83736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8" name="Прямоугольник 157"/>
          <p:cNvSpPr/>
          <p:nvPr/>
        </p:nvSpPr>
        <p:spPr>
          <a:xfrm>
            <a:off x="900000" y="900000"/>
            <a:ext cx="7812000" cy="541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2A6099"/>
                </a:solidFill>
                <a:latin typeface="Arial"/>
                <a:ea typeface="DejaVu Sans"/>
              </a:rPr>
              <a:t>Новые индикаторы риска нарушения обязательных требований согласно приказа Ростехнадзора от 23 ноября 2021 г. № 397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59" name="Прямоугольник 158"/>
          <p:cNvSpPr/>
          <p:nvPr/>
        </p:nvSpPr>
        <p:spPr>
          <a:xfrm>
            <a:off x="95794" y="1442160"/>
            <a:ext cx="9047126" cy="518506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ПБ-6: отсутствие 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сведений о заключении экспертизы промышленной безопасности, содержащем срок дальнейшей безопасной эксплуатации технического устройства, применяемого на опасном производственном объекте III или IV класса опасности, или сведений о выводе из эксплуатации такого технического устройства </a:t>
            </a:r>
            <a:r>
              <a:rPr lang="ru-RU" sz="14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                   по 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истечении года после установленного срока его эксплуатации;</a:t>
            </a:r>
            <a:endParaRPr lang="ru-RU" sz="1400" b="0" strike="noStrike" spc="-1" dirty="0">
              <a:latin typeface="Open Sans"/>
            </a:endParaRPr>
          </a:p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ПБ-7: отсутствие 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сведений о заключении экспертизы промышленной безопасности, содержащем вывод </a:t>
            </a:r>
            <a:r>
              <a:rPr lang="ru-RU" sz="14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                              о 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соответствии здания или сооружения на опасном производственном объекте III или IV класса опасности требованиям промышленной безопасности, либо сведений о выводе из эксплуатации такого здания </a:t>
            </a:r>
            <a:r>
              <a:rPr lang="ru-RU" sz="14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                                  или 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сооружения по истечении года с даты внесения в реестр заключений экспертизы промышленной безопасности заключения, содержащего вывод о несоответствии такого здания или сооружения требованиям промышленной безопасности;</a:t>
            </a:r>
            <a:endParaRPr lang="ru-RU" sz="1400" b="0" strike="noStrike" spc="-1" dirty="0">
              <a:latin typeface="Open Sans"/>
            </a:endParaRPr>
          </a:p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ПБ-8: факт 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выдачи экспертом в области промышленной безопасности заведомо ложного заключения экспертизы промышленной безопасности в отношении объекта экспертизы заказчика, при наличии в реестре заключений экспертизы промышленной безопасности сведений о заключении экспертизы промышленной безопасности, содержащем вывод о соответствии объекта экспертизы требованиям промышленной безопасности, выданном указанным экспертом в отношении иных объектов экспертизы этого заказчика в течение двух лет, предшествующих дате привлечения эксперта к административной ответственности.</a:t>
            </a:r>
            <a:endParaRPr lang="ru-RU" sz="1400" b="0" strike="noStrike" spc="-1" dirty="0">
              <a:latin typeface="Open Sans"/>
            </a:endParaRPr>
          </a:p>
        </p:txBody>
      </p:sp>
    </p:spTree>
  </p:cSld>
  <p:clrMapOvr>
    <a:masterClrMapping/>
  </p:clrMapOvr>
  <p:transition spd="med">
    <p:cover dir="l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65307</TotalTime>
  <Words>1179</Words>
  <Application>Microsoft Office PowerPoint</Application>
  <PresentationFormat>Экран (4:3)</PresentationFormat>
  <Paragraphs>120</Paragraphs>
  <Slides>12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23" baseType="lpstr">
      <vt:lpstr>Arial</vt:lpstr>
      <vt:lpstr>Calibri</vt:lpstr>
      <vt:lpstr>DejaVu Sans</vt:lpstr>
      <vt:lpstr>Open Sans</vt:lpstr>
      <vt:lpstr>Symbol</vt:lpstr>
      <vt:lpstr>Tahoma</vt:lpstr>
      <vt:lpstr>Tempora LGC Uni</vt:lpstr>
      <vt:lpstr>Times New Roman</vt:lpstr>
      <vt:lpstr>Wingdings</vt:lpstr>
      <vt:lpstr>Office Theme</vt:lpstr>
      <vt:lpstr>Office Theme</vt:lpstr>
      <vt:lpstr>Презентация PowerPoint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ГГТН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subject/>
  <dc:creator>Копылов</dc:creator>
  <dc:description/>
  <cp:lastModifiedBy>Якимова Наталия Анатольевна</cp:lastModifiedBy>
  <cp:revision>2711</cp:revision>
  <cp:lastPrinted>2022-05-30T10:51:55Z</cp:lastPrinted>
  <dcterms:created xsi:type="dcterms:W3CDTF">2000-02-02T11:29:10Z</dcterms:created>
  <dcterms:modified xsi:type="dcterms:W3CDTF">2023-11-08T13:28:00Z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12</vt:i4>
  </property>
  <property fmtid="{D5CDD505-2E9C-101B-9397-08002B2CF9AE}" pid="3" name="PresentationFormat">
    <vt:lpwstr>Экран (4:3)</vt:lpwstr>
  </property>
  <property fmtid="{D5CDD505-2E9C-101B-9397-08002B2CF9AE}" pid="4" name="Slides">
    <vt:i4>15</vt:i4>
  </property>
</Properties>
</file>